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9" r:id="rId5"/>
  </p:sldMasterIdLst>
  <p:notesMasterIdLst>
    <p:notesMasterId r:id="rId20"/>
  </p:notesMasterIdLst>
  <p:sldIdLst>
    <p:sldId id="1104" r:id="rId6"/>
    <p:sldId id="305" r:id="rId7"/>
    <p:sldId id="3237" r:id="rId8"/>
    <p:sldId id="281" r:id="rId9"/>
    <p:sldId id="1157" r:id="rId10"/>
    <p:sldId id="3238" r:id="rId11"/>
    <p:sldId id="3239" r:id="rId12"/>
    <p:sldId id="3240" r:id="rId13"/>
    <p:sldId id="3241" r:id="rId14"/>
    <p:sldId id="3242" r:id="rId15"/>
    <p:sldId id="3243" r:id="rId16"/>
    <p:sldId id="3244" r:id="rId17"/>
    <p:sldId id="3245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87D"/>
    <a:srgbClr val="7FBDCA"/>
    <a:srgbClr val="184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B1F70-E118-48E0-A8BC-F11879A29C81}" v="12" dt="2024-05-13T16:55:09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6"/>
    <p:restoredTop sz="96224" autoAdjust="0"/>
  </p:normalViewPr>
  <p:slideViewPr>
    <p:cSldViewPr snapToGrid="0">
      <p:cViewPr varScale="1">
        <p:scale>
          <a:sx n="106" d="100"/>
          <a:sy n="106" d="100"/>
        </p:scale>
        <p:origin x="9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CD5FF-35A0-BC40-A6FA-F9C281ABCDD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9312E-7FE0-2D48-904D-7F01C62FA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5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80C2-868D-304A-938F-40BEDFA7BD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E3EB4-CE00-AE4F-A232-5AC0FA5DB2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92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9312E-7FE0-2D48-904D-7F01C62FA6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1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9312E-7FE0-2D48-904D-7F01C62FA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9312E-7FE0-2D48-904D-7F01C62FA6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7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9312E-7FE0-2D48-904D-7F01C62FA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4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9312E-7FE0-2D48-904D-7F01C62FA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60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9312E-7FE0-2D48-904D-7F01C62FA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3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0E862-35B8-3210-FD07-622FEC9BA6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06068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n-US" sz="5000" b="1" kern="1200" dirty="0">
                <a:solidFill>
                  <a:srgbClr val="33A7B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BCEAE-B848-C841-9609-37F4A9820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1542"/>
            <a:ext cx="9144000" cy="120042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184F78"/>
                </a:solidFill>
                <a:latin typeface="Helvetica Neue" panose="020005030000000200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D73CA-F26D-8C56-A9B3-9A94FED57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10800000">
            <a:off x="0" y="0"/>
            <a:ext cx="12192000" cy="2350048"/>
          </a:xfrm>
          <a:prstGeom prst="rect">
            <a:avLst/>
          </a:prstGeom>
        </p:spPr>
      </p:pic>
      <p:cxnSp>
        <p:nvCxnSpPr>
          <p:cNvPr id="9" name="Google Shape;85;p17">
            <a:extLst>
              <a:ext uri="{FF2B5EF4-FFF2-40B4-BE49-F238E27FC236}">
                <a16:creationId xmlns:a16="http://schemas.microsoft.com/office/drawing/2014/main" id="{0E2DED3A-E4EE-C205-3B58-F0A9CF7F8069}"/>
              </a:ext>
            </a:extLst>
          </p:cNvPr>
          <p:cNvCxnSpPr/>
          <p:nvPr userDrawn="1"/>
        </p:nvCxnSpPr>
        <p:spPr>
          <a:xfrm>
            <a:off x="3534000" y="4731372"/>
            <a:ext cx="5201100" cy="8925"/>
          </a:xfrm>
          <a:prstGeom prst="straightConnector1">
            <a:avLst/>
          </a:prstGeom>
          <a:noFill/>
          <a:ln w="9525" cap="flat" cmpd="sng">
            <a:solidFill>
              <a:srgbClr val="C2E0E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C8AA7D-0781-C2E9-2454-23F311F67D1F}"/>
              </a:ext>
            </a:extLst>
          </p:cNvPr>
          <p:cNvSpPr/>
          <p:nvPr userDrawn="1"/>
        </p:nvSpPr>
        <p:spPr>
          <a:xfrm>
            <a:off x="4494" y="6220183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92AED8-26A9-673A-0CF2-B3762E00FF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46C3F-6DD8-BCCD-1D1D-FE0D24081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6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o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BEDE80-86B5-E0B7-AECA-CBCF0E7C4353}"/>
              </a:ext>
            </a:extLst>
          </p:cNvPr>
          <p:cNvSpPr/>
          <p:nvPr userDrawn="1"/>
        </p:nvSpPr>
        <p:spPr>
          <a:xfrm>
            <a:off x="9595400" y="6216344"/>
            <a:ext cx="2596599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5A205D-5658-DC9C-0E67-C8E375A45743}"/>
              </a:ext>
            </a:extLst>
          </p:cNvPr>
          <p:cNvSpPr/>
          <p:nvPr userDrawn="1"/>
        </p:nvSpPr>
        <p:spPr>
          <a:xfrm>
            <a:off x="1590" y="6216344"/>
            <a:ext cx="1078596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5B835-E15C-0CB8-A184-8F885268A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5912" y="6315973"/>
            <a:ext cx="2090547" cy="442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918EFE-E3DE-06EB-809C-1F1039D456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844AE-D18C-6672-8ADC-35C220B412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5757DA-8C5C-C039-1E02-F99F4D2E1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3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Top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025612-E759-6BA4-5572-9BCA8E506CE8}"/>
              </a:ext>
            </a:extLst>
          </p:cNvPr>
          <p:cNvSpPr/>
          <p:nvPr userDrawn="1"/>
        </p:nvSpPr>
        <p:spPr>
          <a:xfrm>
            <a:off x="1589" y="23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78268-77D2-9C4F-C9B9-0AB4DF715C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8570" y="111227"/>
            <a:ext cx="2090547" cy="442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037A6-F03E-AF1F-C48B-C86D6FA25C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24" y="119024"/>
            <a:ext cx="1067049" cy="444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364B47-03FA-4103-C8A2-5D47862F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90" y="20316"/>
            <a:ext cx="7167420" cy="641656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6167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B4F33-189D-3533-7253-D496B2351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14" y="-1"/>
            <a:ext cx="6929582" cy="951346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C0328-D7D9-7459-96BD-470A89645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F03C-9560-6BA8-E06E-F09E9BD5D9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E83069-6B8C-F7F4-849A-B938A4237E58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5D4D74-DE43-95E5-78E8-DDA576C0DC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12F7A-F087-DBBB-FF58-B016A84992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69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B42A-7B03-61BD-752F-B1388348C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75451"/>
            <a:ext cx="105156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AC23B-16F3-6450-867F-7C7A7E070F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589" y="4507952"/>
            <a:ext cx="12192000" cy="23500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EDB5A7-1205-2568-A11D-110BDBF2E035}"/>
              </a:ext>
            </a:extLst>
          </p:cNvPr>
          <p:cNvSpPr/>
          <p:nvPr userDrawn="1"/>
        </p:nvSpPr>
        <p:spPr>
          <a:xfrm>
            <a:off x="1589" y="23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8EAF62-EF41-76BC-2C74-CCA9F9C278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111227"/>
            <a:ext cx="2090547" cy="442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39DB1F-BE29-8439-586E-AA691B719A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124" y="119024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06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BCE4D2-D957-344D-FDBD-15A097C756B8}"/>
              </a:ext>
            </a:extLst>
          </p:cNvPr>
          <p:cNvSpPr/>
          <p:nvPr userDrawn="1"/>
        </p:nvSpPr>
        <p:spPr>
          <a:xfrm>
            <a:off x="-1589" y="2349731"/>
            <a:ext cx="12190411" cy="2158539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9A117-BCB4-6283-1897-9ADAE6D51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589" y="4507952"/>
            <a:ext cx="12192000" cy="235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F73874-5763-01D3-BBB4-2521382C4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3954" y="3119054"/>
            <a:ext cx="2938832" cy="621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376094-E0A6-BED9-2859-21FC4244A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3514" y="3119054"/>
            <a:ext cx="1586929" cy="660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2DAB6D-72E5-135A-23A1-F53F9AE87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10800000">
            <a:off x="0" y="-636"/>
            <a:ext cx="12192000" cy="2350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19C0E-EF93-3838-1CA0-8C61C89A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571" y="2866242"/>
            <a:ext cx="7853219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7122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A759173-3732-3B2A-F47A-B5BC929CC5F3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23774A-C7AF-9E8D-3DFF-EDF9F9BA7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AE5DCB-FF21-839A-7052-C8896CC4DA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6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Top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625B3C-F348-954C-1D84-D19E031A1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29" y="3427493"/>
            <a:ext cx="6250944" cy="653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AB679-DBEE-26E7-575E-4C3FCF62C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7" y="3427493"/>
            <a:ext cx="6250944" cy="6531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607B6B-F4F4-92AD-B6EE-B430633752FA}"/>
              </a:ext>
            </a:extLst>
          </p:cNvPr>
          <p:cNvGrpSpPr/>
          <p:nvPr userDrawn="1"/>
        </p:nvGrpSpPr>
        <p:grpSpPr>
          <a:xfrm>
            <a:off x="-7117" y="0"/>
            <a:ext cx="12190411" cy="641656"/>
            <a:chOff x="-7117" y="0"/>
            <a:chExt cx="12190411" cy="6416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4E8C75-B620-705D-5C86-FE22C06A14B3}"/>
                </a:ext>
              </a:extLst>
            </p:cNvPr>
            <p:cNvSpPr/>
            <p:nvPr/>
          </p:nvSpPr>
          <p:spPr>
            <a:xfrm>
              <a:off x="-7117" y="0"/>
              <a:ext cx="12190411" cy="641656"/>
            </a:xfrm>
            <a:prstGeom prst="rect">
              <a:avLst/>
            </a:prstGeom>
            <a:solidFill>
              <a:srgbClr val="CDE4E6">
                <a:alpha val="534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7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8F7F11-D510-55FB-8BAF-CD5C55D24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9864" y="99629"/>
              <a:ext cx="2090547" cy="4423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8A1050-ACE2-0790-9DDF-6C37C3590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9" y="99629"/>
              <a:ext cx="1067049" cy="444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0727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BF47AC-98DD-FFEF-C2AF-E4CDDA3B47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4F9A7D-7B0E-6E28-F7A4-54BD492CD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FFE33C-E5FA-8795-8C8E-D2F4FF831BAC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FB5B7D-D59E-21AC-BF74-C2D5987D7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DD1D1F-A68B-54E5-C653-989071BF32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0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E314-55BF-AF42-A321-59AA6C9D674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A98E-2004-A644-8FED-7E3E85BB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5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0E862-35B8-3210-FD07-622FEC9BA6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06068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n-US" sz="5000" b="1" kern="1200" dirty="0">
                <a:solidFill>
                  <a:srgbClr val="33A7B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BCEAE-B848-C841-9609-37F4A9820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1542"/>
            <a:ext cx="9144000" cy="120042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184F78"/>
                </a:solidFill>
                <a:latin typeface="Helvetica Neue" panose="020005030000000200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D73CA-F26D-8C56-A9B3-9A94FED57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10800000">
            <a:off x="0" y="0"/>
            <a:ext cx="12192000" cy="2350048"/>
          </a:xfrm>
          <a:prstGeom prst="rect">
            <a:avLst/>
          </a:prstGeom>
        </p:spPr>
      </p:pic>
      <p:cxnSp>
        <p:nvCxnSpPr>
          <p:cNvPr id="9" name="Google Shape;85;p17">
            <a:extLst>
              <a:ext uri="{FF2B5EF4-FFF2-40B4-BE49-F238E27FC236}">
                <a16:creationId xmlns:a16="http://schemas.microsoft.com/office/drawing/2014/main" id="{0E2DED3A-E4EE-C205-3B58-F0A9CF7F8069}"/>
              </a:ext>
            </a:extLst>
          </p:cNvPr>
          <p:cNvCxnSpPr/>
          <p:nvPr userDrawn="1"/>
        </p:nvCxnSpPr>
        <p:spPr>
          <a:xfrm>
            <a:off x="3534000" y="4731372"/>
            <a:ext cx="5201100" cy="8925"/>
          </a:xfrm>
          <a:prstGeom prst="straightConnector1">
            <a:avLst/>
          </a:prstGeom>
          <a:noFill/>
          <a:ln w="9525" cap="flat" cmpd="sng">
            <a:solidFill>
              <a:srgbClr val="C2E0E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C8AA7D-0781-C2E9-2454-23F311F67D1F}"/>
              </a:ext>
            </a:extLst>
          </p:cNvPr>
          <p:cNvSpPr/>
          <p:nvPr userDrawn="1"/>
        </p:nvSpPr>
        <p:spPr>
          <a:xfrm>
            <a:off x="-11548" y="6188099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92AED8-26A9-673A-0CF2-B3762E00FF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46C3F-6DD8-BCCD-1D1D-FE0D24081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1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E3A251-A429-E031-4F68-B65ECE3FA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3072565" y="3056235"/>
            <a:ext cx="6858002" cy="745534"/>
          </a:xfrm>
          <a:prstGeom prst="rect">
            <a:avLst/>
          </a:prstGeom>
        </p:spPr>
      </p:pic>
      <p:cxnSp>
        <p:nvCxnSpPr>
          <p:cNvPr id="12" name="Google Shape;85;p17">
            <a:extLst>
              <a:ext uri="{FF2B5EF4-FFF2-40B4-BE49-F238E27FC236}">
                <a16:creationId xmlns:a16="http://schemas.microsoft.com/office/drawing/2014/main" id="{353E0EC6-4178-8097-59DA-AC93FEDA17DA}"/>
              </a:ext>
            </a:extLst>
          </p:cNvPr>
          <p:cNvCxnSpPr>
            <a:cxnSpLocks/>
          </p:cNvCxnSpPr>
          <p:nvPr userDrawn="1"/>
        </p:nvCxnSpPr>
        <p:spPr>
          <a:xfrm flipV="1">
            <a:off x="3164182" y="4021790"/>
            <a:ext cx="5665445" cy="19459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44FF7-1951-5719-95F7-D2F811A4E707}"/>
              </a:ext>
            </a:extLst>
          </p:cNvPr>
          <p:cNvGrpSpPr/>
          <p:nvPr userDrawn="1"/>
        </p:nvGrpSpPr>
        <p:grpSpPr>
          <a:xfrm>
            <a:off x="4823832" y="5941156"/>
            <a:ext cx="3391160" cy="567220"/>
            <a:chOff x="4660917" y="4179592"/>
            <a:chExt cx="3391160" cy="567220"/>
          </a:xfrm>
        </p:grpSpPr>
        <p:cxnSp>
          <p:nvCxnSpPr>
            <p:cNvPr id="14" name="Google Shape;85;p17">
              <a:extLst>
                <a:ext uri="{FF2B5EF4-FFF2-40B4-BE49-F238E27FC236}">
                  <a16:creationId xmlns:a16="http://schemas.microsoft.com/office/drawing/2014/main" id="{C09D0C04-AEED-18E4-567E-E09C3A486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2096" y="4179592"/>
              <a:ext cx="0" cy="567220"/>
            </a:xfrm>
            <a:prstGeom prst="straightConnector1">
              <a:avLst/>
            </a:prstGeom>
            <a:noFill/>
            <a:ln w="9525" cap="flat" cmpd="sng">
              <a:solidFill>
                <a:srgbClr val="7FBDC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4BFADD-F037-73F1-2385-A9890B2B1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1530" y="4241081"/>
              <a:ext cx="2090547" cy="4423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6BAB58-F840-C195-E966-45D4092B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917" y="4241081"/>
              <a:ext cx="1067049" cy="444241"/>
            </a:xfrm>
            <a:prstGeom prst="rect">
              <a:avLst/>
            </a:prstGeom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7785C6-4FBE-96C5-458E-D8DEBB9B8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516" y="2015126"/>
            <a:ext cx="9138987" cy="1287462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accent4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2254777-34F1-952C-5FC9-C2ED79DD8A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0079" y="3511942"/>
            <a:ext cx="2709863" cy="360363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Name -- Position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9E9EED6-A15A-5508-89DF-5D9656B13C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5949" y="4189276"/>
            <a:ext cx="2709863" cy="360363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40BAD5-90CE-1179-81A4-96B01DA19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390232" y="3056234"/>
            <a:ext cx="6858002" cy="74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70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0E862-35B8-3210-FD07-622FEC9BA6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06068"/>
            <a:ext cx="9144000" cy="2387600"/>
          </a:xfrm>
        </p:spPr>
        <p:txBody>
          <a:bodyPr anchor="b">
            <a:normAutofit/>
          </a:bodyPr>
          <a:lstStyle>
            <a:lvl1pPr marL="457200" marR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lang="en-US" sz="5000" b="1" kern="1200" dirty="0">
                <a:solidFill>
                  <a:srgbClr val="33A7B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45720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>
                <a:solidFill>
                  <a:srgbClr val="1DA5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Biomarkers in AD</a:t>
            </a:r>
            <a:r>
              <a:rPr lang="en-US" sz="5000" b="1" i="0" u="none" strike="noStrike" cap="none">
                <a:solidFill>
                  <a:srgbClr val="1DA5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US" sz="5000" b="1" i="0" u="none" strike="noStrike" cap="none">
                <a:solidFill>
                  <a:srgbClr val="1DA5B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5000" b="1">
                <a:solidFill>
                  <a:srgbClr val="1DA5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ADRC Meeting</a:t>
            </a:r>
            <a:endParaRPr lang="en-US" sz="5000" b="1" i="0" u="none" strike="noStrike" cap="none">
              <a:solidFill>
                <a:srgbClr val="1DA5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BCEAE-B848-C841-9609-37F4A9820B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21542"/>
            <a:ext cx="9144000" cy="1200425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 sz="2000" b="1">
                <a:solidFill>
                  <a:srgbClr val="184F78"/>
                </a:solidFill>
                <a:latin typeface="Helvetica Neue" panose="020005030000000200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US" sz="2000" b="1" i="0" u="none" strike="noStrike" cap="none">
                <a:solidFill>
                  <a:srgbClr val="194F7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NACC</a:t>
            </a:r>
            <a:endParaRPr lang="en-US" sz="1400" b="1" i="0" u="none" strike="noStrike" cap="none">
              <a:solidFill>
                <a:srgbClr val="194F7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000" b="1">
                <a:solidFill>
                  <a:srgbClr val="194F7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14th</a:t>
            </a:r>
            <a:r>
              <a:rPr lang="en-US" sz="2000" b="1" i="0" u="none" strike="noStrike" cap="none">
                <a:solidFill>
                  <a:srgbClr val="194F7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2022</a:t>
            </a:r>
            <a:endParaRPr lang="en-US" sz="1400" b="1" i="0" u="none" strike="noStrike" cap="none">
              <a:solidFill>
                <a:srgbClr val="194F7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D73CA-F26D-8C56-A9B3-9A94FED57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10800000">
            <a:off x="0" y="0"/>
            <a:ext cx="12192000" cy="2350048"/>
          </a:xfrm>
          <a:prstGeom prst="rect">
            <a:avLst/>
          </a:prstGeom>
        </p:spPr>
      </p:pic>
      <p:cxnSp>
        <p:nvCxnSpPr>
          <p:cNvPr id="9" name="Google Shape;85;p17">
            <a:extLst>
              <a:ext uri="{FF2B5EF4-FFF2-40B4-BE49-F238E27FC236}">
                <a16:creationId xmlns:a16="http://schemas.microsoft.com/office/drawing/2014/main" id="{0E2DED3A-E4EE-C205-3B58-F0A9CF7F8069}"/>
              </a:ext>
            </a:extLst>
          </p:cNvPr>
          <p:cNvCxnSpPr/>
          <p:nvPr userDrawn="1"/>
        </p:nvCxnSpPr>
        <p:spPr>
          <a:xfrm>
            <a:off x="3534000" y="4731372"/>
            <a:ext cx="5201100" cy="8925"/>
          </a:xfrm>
          <a:prstGeom prst="straightConnector1">
            <a:avLst/>
          </a:prstGeom>
          <a:noFill/>
          <a:ln w="9525" cap="flat" cmpd="sng">
            <a:solidFill>
              <a:srgbClr val="C2E0E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C8AA7D-0781-C2E9-2454-23F311F67D1F}"/>
              </a:ext>
            </a:extLst>
          </p:cNvPr>
          <p:cNvSpPr/>
          <p:nvPr userDrawn="1"/>
        </p:nvSpPr>
        <p:spPr>
          <a:xfrm>
            <a:off x="4494" y="6220183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92AED8-26A9-673A-0CF2-B3762E00FF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46C3F-6DD8-BCCD-1D1D-FE0D24081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75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E3A251-A429-E031-4F68-B65ECE3FA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3072565" y="3056235"/>
            <a:ext cx="6858002" cy="745534"/>
          </a:xfrm>
          <a:prstGeom prst="rect">
            <a:avLst/>
          </a:prstGeom>
        </p:spPr>
      </p:pic>
      <p:cxnSp>
        <p:nvCxnSpPr>
          <p:cNvPr id="12" name="Google Shape;85;p17">
            <a:extLst>
              <a:ext uri="{FF2B5EF4-FFF2-40B4-BE49-F238E27FC236}">
                <a16:creationId xmlns:a16="http://schemas.microsoft.com/office/drawing/2014/main" id="{353E0EC6-4178-8097-59DA-AC93FEDA17DA}"/>
              </a:ext>
            </a:extLst>
          </p:cNvPr>
          <p:cNvCxnSpPr>
            <a:cxnSpLocks/>
          </p:cNvCxnSpPr>
          <p:nvPr userDrawn="1"/>
        </p:nvCxnSpPr>
        <p:spPr>
          <a:xfrm flipV="1">
            <a:off x="3164182" y="4021790"/>
            <a:ext cx="5665445" cy="19459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44FF7-1951-5719-95F7-D2F811A4E707}"/>
              </a:ext>
            </a:extLst>
          </p:cNvPr>
          <p:cNvGrpSpPr/>
          <p:nvPr userDrawn="1"/>
        </p:nvGrpSpPr>
        <p:grpSpPr>
          <a:xfrm>
            <a:off x="4823832" y="5941156"/>
            <a:ext cx="3391160" cy="567220"/>
            <a:chOff x="4660917" y="4179592"/>
            <a:chExt cx="3391160" cy="567220"/>
          </a:xfrm>
        </p:grpSpPr>
        <p:cxnSp>
          <p:nvCxnSpPr>
            <p:cNvPr id="14" name="Google Shape;85;p17">
              <a:extLst>
                <a:ext uri="{FF2B5EF4-FFF2-40B4-BE49-F238E27FC236}">
                  <a16:creationId xmlns:a16="http://schemas.microsoft.com/office/drawing/2014/main" id="{C09D0C04-AEED-18E4-567E-E09C3A486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2096" y="4179592"/>
              <a:ext cx="0" cy="567220"/>
            </a:xfrm>
            <a:prstGeom prst="straightConnector1">
              <a:avLst/>
            </a:prstGeom>
            <a:noFill/>
            <a:ln w="9525" cap="flat" cmpd="sng">
              <a:solidFill>
                <a:srgbClr val="7FBDC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4BFADD-F037-73F1-2385-A9890B2B1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1530" y="4241081"/>
              <a:ext cx="2090547" cy="4423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6BAB58-F840-C195-E966-45D4092B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917" y="4241081"/>
              <a:ext cx="1067049" cy="444241"/>
            </a:xfrm>
            <a:prstGeom prst="rect">
              <a:avLst/>
            </a:prstGeom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7785C6-4FBE-96C5-458E-D8DEBB9B8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516" y="2015126"/>
            <a:ext cx="9138987" cy="1287462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accent4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2254777-34F1-952C-5FC9-C2ED79DD8A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0079" y="3511942"/>
            <a:ext cx="2709863" cy="360363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Name -- Position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9E9EED6-A15A-5508-89DF-5D9656B13C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5949" y="4189276"/>
            <a:ext cx="2709863" cy="360363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40BAD5-90CE-1179-81A4-96B01DA19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390232" y="3056234"/>
            <a:ext cx="6858002" cy="74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57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0E862-35B8-3210-FD07-622FEC9BA6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06068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n-US" sz="5000" b="1" kern="1200" dirty="0">
                <a:solidFill>
                  <a:srgbClr val="33A7B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BCEAE-B848-C841-9609-37F4A9820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1542"/>
            <a:ext cx="9144000" cy="120042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184F78"/>
                </a:solidFill>
                <a:latin typeface="Helvetica Neue" panose="020005030000000200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D73CA-F26D-8C56-A9B3-9A94FED57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10800000">
            <a:off x="0" y="0"/>
            <a:ext cx="12192000" cy="2350048"/>
          </a:xfrm>
          <a:prstGeom prst="rect">
            <a:avLst/>
          </a:prstGeom>
        </p:spPr>
      </p:pic>
      <p:cxnSp>
        <p:nvCxnSpPr>
          <p:cNvPr id="9" name="Google Shape;85;p17">
            <a:extLst>
              <a:ext uri="{FF2B5EF4-FFF2-40B4-BE49-F238E27FC236}">
                <a16:creationId xmlns:a16="http://schemas.microsoft.com/office/drawing/2014/main" id="{0E2DED3A-E4EE-C205-3B58-F0A9CF7F8069}"/>
              </a:ext>
            </a:extLst>
          </p:cNvPr>
          <p:cNvCxnSpPr/>
          <p:nvPr userDrawn="1"/>
        </p:nvCxnSpPr>
        <p:spPr>
          <a:xfrm>
            <a:off x="3534000" y="4731372"/>
            <a:ext cx="5201100" cy="8925"/>
          </a:xfrm>
          <a:prstGeom prst="straightConnector1">
            <a:avLst/>
          </a:prstGeom>
          <a:noFill/>
          <a:ln w="9525" cap="flat" cmpd="sng">
            <a:solidFill>
              <a:srgbClr val="C2E0E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C8AA7D-0781-C2E9-2454-23F311F67D1F}"/>
              </a:ext>
            </a:extLst>
          </p:cNvPr>
          <p:cNvSpPr/>
          <p:nvPr userDrawn="1"/>
        </p:nvSpPr>
        <p:spPr>
          <a:xfrm>
            <a:off x="4494" y="6220183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92AED8-26A9-673A-0CF2-B3762E00FF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46C3F-6DD8-BCCD-1D1D-FE0D24081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9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E3A251-A429-E031-4F68-B65ECE3FA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3072565" y="3056235"/>
            <a:ext cx="6858002" cy="745534"/>
          </a:xfrm>
          <a:prstGeom prst="rect">
            <a:avLst/>
          </a:prstGeom>
        </p:spPr>
      </p:pic>
      <p:cxnSp>
        <p:nvCxnSpPr>
          <p:cNvPr id="12" name="Google Shape;85;p17">
            <a:extLst>
              <a:ext uri="{FF2B5EF4-FFF2-40B4-BE49-F238E27FC236}">
                <a16:creationId xmlns:a16="http://schemas.microsoft.com/office/drawing/2014/main" id="{353E0EC6-4178-8097-59DA-AC93FEDA17DA}"/>
              </a:ext>
            </a:extLst>
          </p:cNvPr>
          <p:cNvCxnSpPr>
            <a:cxnSpLocks/>
          </p:cNvCxnSpPr>
          <p:nvPr userDrawn="1"/>
        </p:nvCxnSpPr>
        <p:spPr>
          <a:xfrm flipV="1">
            <a:off x="2827299" y="4005711"/>
            <a:ext cx="5665445" cy="19459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44FF7-1951-5719-95F7-D2F811A4E707}"/>
              </a:ext>
            </a:extLst>
          </p:cNvPr>
          <p:cNvGrpSpPr/>
          <p:nvPr userDrawn="1"/>
        </p:nvGrpSpPr>
        <p:grpSpPr>
          <a:xfrm>
            <a:off x="4835728" y="5941156"/>
            <a:ext cx="3391160" cy="567220"/>
            <a:chOff x="4660917" y="4179592"/>
            <a:chExt cx="3391160" cy="567220"/>
          </a:xfrm>
        </p:grpSpPr>
        <p:cxnSp>
          <p:nvCxnSpPr>
            <p:cNvPr id="14" name="Google Shape;85;p17">
              <a:extLst>
                <a:ext uri="{FF2B5EF4-FFF2-40B4-BE49-F238E27FC236}">
                  <a16:creationId xmlns:a16="http://schemas.microsoft.com/office/drawing/2014/main" id="{C09D0C04-AEED-18E4-567E-E09C3A486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2096" y="4179592"/>
              <a:ext cx="0" cy="567220"/>
            </a:xfrm>
            <a:prstGeom prst="straightConnector1">
              <a:avLst/>
            </a:prstGeom>
            <a:noFill/>
            <a:ln w="9525" cap="flat" cmpd="sng">
              <a:solidFill>
                <a:srgbClr val="7FBDC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4BFADD-F037-73F1-2385-A9890B2B1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1530" y="4241081"/>
              <a:ext cx="2090547" cy="4423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6BAB58-F840-C195-E966-45D4092B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917" y="4241081"/>
              <a:ext cx="1067049" cy="444241"/>
            </a:xfrm>
            <a:prstGeom prst="rect">
              <a:avLst/>
            </a:prstGeom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7785C6-4FBE-96C5-458E-D8DEBB9B8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847" y="2064038"/>
            <a:ext cx="9138987" cy="1287462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accent4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2254777-34F1-952C-5FC9-C2ED79DD8A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7845" y="3506500"/>
            <a:ext cx="2709863" cy="360363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Name -- Position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9E9EED6-A15A-5508-89DF-5D9656B13C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844" y="4202044"/>
            <a:ext cx="2709863" cy="360363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320399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E3A251-A429-E031-4F68-B65ECE3FA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3072565" y="3056235"/>
            <a:ext cx="6858002" cy="745534"/>
          </a:xfrm>
          <a:prstGeom prst="rect">
            <a:avLst/>
          </a:prstGeom>
        </p:spPr>
      </p:pic>
      <p:cxnSp>
        <p:nvCxnSpPr>
          <p:cNvPr id="12" name="Google Shape;85;p17">
            <a:extLst>
              <a:ext uri="{FF2B5EF4-FFF2-40B4-BE49-F238E27FC236}">
                <a16:creationId xmlns:a16="http://schemas.microsoft.com/office/drawing/2014/main" id="{353E0EC6-4178-8097-59DA-AC93FEDA17DA}"/>
              </a:ext>
            </a:extLst>
          </p:cNvPr>
          <p:cNvCxnSpPr>
            <a:cxnSpLocks/>
          </p:cNvCxnSpPr>
          <p:nvPr userDrawn="1"/>
        </p:nvCxnSpPr>
        <p:spPr>
          <a:xfrm flipV="1">
            <a:off x="2827299" y="4005711"/>
            <a:ext cx="5665445" cy="19459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44FF7-1951-5719-95F7-D2F811A4E707}"/>
              </a:ext>
            </a:extLst>
          </p:cNvPr>
          <p:cNvGrpSpPr/>
          <p:nvPr userDrawn="1"/>
        </p:nvGrpSpPr>
        <p:grpSpPr>
          <a:xfrm>
            <a:off x="4835728" y="5941156"/>
            <a:ext cx="3391160" cy="567220"/>
            <a:chOff x="4660917" y="4179592"/>
            <a:chExt cx="3391160" cy="567220"/>
          </a:xfrm>
        </p:grpSpPr>
        <p:cxnSp>
          <p:nvCxnSpPr>
            <p:cNvPr id="14" name="Google Shape;85;p17">
              <a:extLst>
                <a:ext uri="{FF2B5EF4-FFF2-40B4-BE49-F238E27FC236}">
                  <a16:creationId xmlns:a16="http://schemas.microsoft.com/office/drawing/2014/main" id="{C09D0C04-AEED-18E4-567E-E09C3A486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2096" y="4179592"/>
              <a:ext cx="0" cy="567220"/>
            </a:xfrm>
            <a:prstGeom prst="straightConnector1">
              <a:avLst/>
            </a:prstGeom>
            <a:noFill/>
            <a:ln w="9525" cap="flat" cmpd="sng">
              <a:solidFill>
                <a:srgbClr val="7FBDC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4BFADD-F037-73F1-2385-A9890B2B1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1530" y="4241081"/>
              <a:ext cx="2090547" cy="4423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6BAB58-F840-C195-E966-45D4092B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917" y="4241081"/>
              <a:ext cx="1067049" cy="444241"/>
            </a:xfrm>
            <a:prstGeom prst="rect">
              <a:avLst/>
            </a:prstGeom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7785C6-4FBE-96C5-458E-D8DEBB9B8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847" y="2064038"/>
            <a:ext cx="9138987" cy="1287462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accent4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2254777-34F1-952C-5FC9-C2ED79DD8A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7845" y="3506500"/>
            <a:ext cx="2709863" cy="360363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Name -- Position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9E9EED6-A15A-5508-89DF-5D9656B13C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844" y="4202044"/>
            <a:ext cx="2709863" cy="360363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40BAD5-90CE-1179-81A4-96B01DA19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390232" y="3056234"/>
            <a:ext cx="6858002" cy="74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82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8122-AD2F-031B-425A-FF93E2CBB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61" y="18255"/>
            <a:ext cx="10515600" cy="1325563"/>
          </a:xfrm>
        </p:spPr>
        <p:txBody>
          <a:bodyPr>
            <a:normAutofit/>
          </a:bodyPr>
          <a:lstStyle>
            <a:lvl1pPr marL="0" algn="ctr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374E-84F5-CDE5-AD18-8992F2F37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EC188-2705-1DEA-166F-16CDCAE82559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EBA07-BC67-F8B2-9D16-33DFE803C3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68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EBFA-FED0-C67D-40E2-6752551DF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575" y="89989"/>
            <a:ext cx="6260558" cy="625788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38AFD3-D8DA-DA65-C394-6DBB59664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A9C5D-3F0E-7154-CE7E-405BE8217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426973-12A8-BC9C-E25B-9A0DEF1C6098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221E46-C3EC-6DDD-1AC1-60E75DAC9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6786F2-4505-E51B-4944-DE12E26906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3" name="Google Shape;117;g1085632c482_0_121">
            <a:extLst>
              <a:ext uri="{FF2B5EF4-FFF2-40B4-BE49-F238E27FC236}">
                <a16:creationId xmlns:a16="http://schemas.microsoft.com/office/drawing/2014/main" id="{8B22C20D-3CD4-5091-3CFD-3A91CCD15CB0}"/>
              </a:ext>
            </a:extLst>
          </p:cNvPr>
          <p:cNvCxnSpPr/>
          <p:nvPr userDrawn="1"/>
        </p:nvCxnSpPr>
        <p:spPr>
          <a:xfrm>
            <a:off x="817575" y="826614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59100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D78DB-0ABA-465F-717A-0258A2A8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25" y="74121"/>
            <a:ext cx="6074292" cy="641656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B79429-3F65-66B8-104B-66FA8D324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DAD4F6-55A8-78F8-A29F-D23D99B5A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658452-B50B-0CD8-86F8-EDD9DBE7270A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AE44C7-D0AF-11A9-C584-DA5B94583D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8A3BE7-9E7A-F68B-1DE6-D87894078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5" name="Google Shape;117;g1085632c482_0_121">
            <a:extLst>
              <a:ext uri="{FF2B5EF4-FFF2-40B4-BE49-F238E27FC236}">
                <a16:creationId xmlns:a16="http://schemas.microsoft.com/office/drawing/2014/main" id="{CB5419C9-2F6A-14C5-3171-704D1DB9B991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837D03-4A52-958D-B2B9-263EE0822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4288" y="1136650"/>
            <a:ext cx="9974262" cy="3657600"/>
          </a:xfrm>
        </p:spPr>
        <p:txBody>
          <a:bodyPr/>
          <a:lstStyle>
            <a:lvl1pPr>
              <a:defRPr>
                <a:solidFill>
                  <a:srgbClr val="184F78"/>
                </a:solidFill>
                <a:latin typeface="Helvetica Neue" panose="02000503000000020004"/>
              </a:defRPr>
            </a:lvl1pPr>
            <a:lvl2pPr>
              <a:defRPr>
                <a:solidFill>
                  <a:srgbClr val="184F78"/>
                </a:solidFill>
                <a:latin typeface="Helvetica Neue" panose="02000503000000020004"/>
              </a:defRPr>
            </a:lvl2pPr>
            <a:lvl3pPr>
              <a:defRPr>
                <a:solidFill>
                  <a:srgbClr val="184F78"/>
                </a:solidFill>
                <a:latin typeface="Helvetica Neue" panose="02000503000000020004"/>
              </a:defRPr>
            </a:lvl3pPr>
            <a:lvl4pPr>
              <a:defRPr>
                <a:solidFill>
                  <a:srgbClr val="184F78"/>
                </a:solidFill>
                <a:latin typeface="Helvetica Neue" panose="02000503000000020004"/>
              </a:defRPr>
            </a:lvl4pPr>
            <a:lvl5pPr marL="1828800" indent="0">
              <a:buNone/>
              <a:defRPr>
                <a:solidFill>
                  <a:srgbClr val="184F78"/>
                </a:solidFill>
                <a:latin typeface="Helvetica Neue" panose="020005030000000200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97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First&amp;Second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6AF9-C23B-9923-84E4-72F48D6E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3" y="-1"/>
            <a:ext cx="5830455" cy="867484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E6F44-BE53-26FC-0459-B8D0C7AE3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0C582-BFEE-FBF2-1D8E-ED80F3CB1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69D68A-16C5-FD29-62E9-52E0DFCB3A1D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E84586-0B29-7090-55A1-AE9E115494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C9E92F-2A87-C849-7ECF-65F7105D7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1" name="Google Shape;117;g1085632c482_0_121">
            <a:extLst>
              <a:ext uri="{FF2B5EF4-FFF2-40B4-BE49-F238E27FC236}">
                <a16:creationId xmlns:a16="http://schemas.microsoft.com/office/drawing/2014/main" id="{5AD7CD65-FA19-4B96-BFE2-D1BA90430605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9F16674-A4B3-0492-AC12-6D769F8D5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8250" y="1052513"/>
            <a:ext cx="9642475" cy="4165600"/>
          </a:xfrm>
        </p:spPr>
        <p:txBody>
          <a:bodyPr/>
          <a:lstStyle>
            <a:lvl1pPr>
              <a:defRPr>
                <a:solidFill>
                  <a:srgbClr val="184F78"/>
                </a:solidFill>
              </a:defRPr>
            </a:lvl1pPr>
            <a:lvl2pPr>
              <a:defRPr>
                <a:solidFill>
                  <a:srgbClr val="184F7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23136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Columns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2A1C16-7D2D-2959-3A8C-9B66D9A2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3" y="-1"/>
            <a:ext cx="5830455" cy="867484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A24609-5252-73A0-A5EB-E60CB09AE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7BC0C-495E-E11A-F9AA-CCD69E7CA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63B53F-3A08-4F17-A559-425D5391F044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39B329-57B9-66A2-FF5F-C62922F100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279AF6-D5FC-4963-4658-80B37B5712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3" name="Google Shape;117;g1085632c482_0_121">
            <a:extLst>
              <a:ext uri="{FF2B5EF4-FFF2-40B4-BE49-F238E27FC236}">
                <a16:creationId xmlns:a16="http://schemas.microsoft.com/office/drawing/2014/main" id="{8163753F-623C-5B59-4F7D-23495F3879F9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80697B8-5F25-A32E-9B84-352B4EDC1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275" y="1098550"/>
            <a:ext cx="4389438" cy="5117794"/>
          </a:xfrm>
        </p:spPr>
        <p:txBody>
          <a:bodyPr/>
          <a:lstStyle>
            <a:lvl1pPr>
              <a:defRPr sz="2200">
                <a:solidFill>
                  <a:srgbClr val="184F78"/>
                </a:solidFill>
                <a:latin typeface="Helvetica Neue" panose="02000503000000020004"/>
              </a:defRPr>
            </a:lvl1pPr>
            <a:lvl2pPr>
              <a:defRPr sz="1800">
                <a:solidFill>
                  <a:srgbClr val="184F78"/>
                </a:solidFill>
                <a:latin typeface="Helvetica Neue" panose="02000503000000020004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EBB25B2-51A1-26C0-FB09-D9C49D6ECD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29953" y="1098550"/>
            <a:ext cx="4389438" cy="5117794"/>
          </a:xfrm>
        </p:spPr>
        <p:txBody>
          <a:bodyPr/>
          <a:lstStyle>
            <a:lvl1pPr>
              <a:defRPr sz="2200">
                <a:solidFill>
                  <a:srgbClr val="184F78"/>
                </a:solidFill>
                <a:latin typeface="Helvetica Neue" panose="02000503000000020004"/>
              </a:defRPr>
            </a:lvl1pPr>
            <a:lvl2pPr>
              <a:defRPr sz="1800">
                <a:solidFill>
                  <a:srgbClr val="184F78"/>
                </a:solidFill>
                <a:latin typeface="Helvetica Neue" panose="02000503000000020004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6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8122-AD2F-031B-425A-FF93E2CBB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61" y="18255"/>
            <a:ext cx="10515600" cy="1325563"/>
          </a:xfrm>
        </p:spPr>
        <p:txBody>
          <a:bodyPr>
            <a:normAutofit/>
          </a:bodyPr>
          <a:lstStyle>
            <a:lvl1pPr marL="0" algn="ctr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374E-84F5-CDE5-AD18-8992F2F37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EC188-2705-1DEA-166F-16CDCAE82559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EBA07-BC67-F8B2-9D16-33DFE803C3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26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Column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5B732-D045-96F9-A965-263BD85E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6526"/>
            <a:ext cx="10382394" cy="685800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E87416-334E-AB56-8CC1-8A2A2BB23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D9182D-97BC-BCD9-68F2-301191495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A1BB73-811C-2B4C-7DF0-A4B90619091F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8631AD-55F2-4794-4F92-F28D11CE9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1014EF-C7BC-173B-6620-3FEF6A6EE5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5" name="Google Shape;117;g1085632c482_0_121">
            <a:extLst>
              <a:ext uri="{FF2B5EF4-FFF2-40B4-BE49-F238E27FC236}">
                <a16:creationId xmlns:a16="http://schemas.microsoft.com/office/drawing/2014/main" id="{EBFA0536-757E-76B3-BEC8-4D5525FBDD8B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3AD068E-AB14-5BFB-A549-6FDCBBCFA7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825" y="1176995"/>
            <a:ext cx="3030538" cy="4965228"/>
          </a:xfrm>
        </p:spPr>
        <p:txBody>
          <a:bodyPr>
            <a:normAutofit/>
          </a:bodyPr>
          <a:lstStyle>
            <a:lvl1pPr>
              <a:defRPr sz="2200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DA31066-2540-9B60-001C-092994D940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5716" y="1143919"/>
            <a:ext cx="3030538" cy="4965228"/>
          </a:xfrm>
        </p:spPr>
        <p:txBody>
          <a:bodyPr>
            <a:normAutofit/>
          </a:bodyPr>
          <a:lstStyle>
            <a:lvl1pPr>
              <a:defRPr sz="2200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0E794AB3-0C80-7288-2967-A704A8C7A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4656" y="1151534"/>
            <a:ext cx="3030538" cy="4965228"/>
          </a:xfrm>
        </p:spPr>
        <p:txBody>
          <a:bodyPr>
            <a:normAutofit/>
          </a:bodyPr>
          <a:lstStyle>
            <a:lvl1pPr>
              <a:defRPr sz="2200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01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B7E0-AC82-799D-4EE6-A7B87F37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97" y="309418"/>
            <a:ext cx="10354685" cy="530225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0D6A2B-E54E-6180-8252-068429125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1057F-FA27-10CF-ED1C-4ED3A4C44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177EF5-0453-0A6B-E84D-DBA80E097CF7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3880A3-9916-C145-CA62-4C334086D5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12DFC3-7352-48EA-C586-7BB9F19397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3" name="Google Shape;117;g1085632c482_0_121">
            <a:extLst>
              <a:ext uri="{FF2B5EF4-FFF2-40B4-BE49-F238E27FC236}">
                <a16:creationId xmlns:a16="http://schemas.microsoft.com/office/drawing/2014/main" id="{8AF4A6EE-A8FF-3FC8-BE18-82622EA8D5E3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1B9E83-72B5-D82A-51A0-FFEEEE5FA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8063" y="1163638"/>
            <a:ext cx="10133100" cy="4793817"/>
          </a:xfrm>
        </p:spPr>
        <p:txBody>
          <a:bodyPr/>
          <a:lstStyle>
            <a:lvl1pPr marL="514350" indent="-514350">
              <a:buAutoNum type="arabicPeriod"/>
              <a:defRPr>
                <a:solidFill>
                  <a:srgbClr val="184F78"/>
                </a:solidFill>
                <a:latin typeface="Helvetica Neue" panose="02000503000000020004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68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only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EBFA-FED0-C67D-40E2-6752551DF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575" y="89989"/>
            <a:ext cx="6260558" cy="625788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38AFD3-D8DA-DA65-C394-6DBB59664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A9C5D-3F0E-7154-CE7E-405BE8217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426973-12A8-BC9C-E25B-9A0DEF1C6098}"/>
              </a:ext>
            </a:extLst>
          </p:cNvPr>
          <p:cNvSpPr/>
          <p:nvPr userDrawn="1"/>
        </p:nvSpPr>
        <p:spPr>
          <a:xfrm>
            <a:off x="1589" y="6232386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221E46-C3EC-6DDD-1AC1-60E75DAC9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6786F2-4505-E51B-4944-DE12E26906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3" name="Google Shape;117;g1085632c482_0_121">
            <a:extLst>
              <a:ext uri="{FF2B5EF4-FFF2-40B4-BE49-F238E27FC236}">
                <a16:creationId xmlns:a16="http://schemas.microsoft.com/office/drawing/2014/main" id="{8B22C20D-3CD4-5091-3CFD-3A91CCD15CB0}"/>
              </a:ext>
            </a:extLst>
          </p:cNvPr>
          <p:cNvCxnSpPr/>
          <p:nvPr userDrawn="1"/>
        </p:nvCxnSpPr>
        <p:spPr>
          <a:xfrm>
            <a:off x="817575" y="826614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01226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D78DB-0ABA-465F-717A-0258A2A8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25" y="74121"/>
            <a:ext cx="6074292" cy="641656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B79429-3F65-66B8-104B-66FA8D324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DAD4F6-55A8-78F8-A29F-D23D99B5A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658452-B50B-0CD8-86F8-EDD9DBE7270A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AE44C7-D0AF-11A9-C584-DA5B94583D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8A3BE7-9E7A-F68B-1DE6-D87894078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5" name="Google Shape;117;g1085632c482_0_121">
            <a:extLst>
              <a:ext uri="{FF2B5EF4-FFF2-40B4-BE49-F238E27FC236}">
                <a16:creationId xmlns:a16="http://schemas.microsoft.com/office/drawing/2014/main" id="{CB5419C9-2F6A-14C5-3171-704D1DB9B991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837D03-4A52-958D-B2B9-263EE0822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4288" y="1136650"/>
            <a:ext cx="9974262" cy="36576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00503000000020004"/>
              </a:defRPr>
            </a:lvl1pPr>
            <a:lvl2pPr>
              <a:defRPr>
                <a:solidFill>
                  <a:srgbClr val="184F78"/>
                </a:solidFill>
                <a:latin typeface="Helvetica Neue" panose="02000503000000020004"/>
              </a:defRPr>
            </a:lvl2pPr>
            <a:lvl3pPr>
              <a:defRPr>
                <a:solidFill>
                  <a:srgbClr val="184F78"/>
                </a:solidFill>
                <a:latin typeface="Helvetica Neue" panose="02000503000000020004"/>
              </a:defRPr>
            </a:lvl3pPr>
            <a:lvl4pPr>
              <a:defRPr>
                <a:solidFill>
                  <a:srgbClr val="184F78"/>
                </a:solidFill>
                <a:latin typeface="Helvetica Neue" panose="02000503000000020004"/>
              </a:defRPr>
            </a:lvl4pPr>
            <a:lvl5pPr marL="1828800" indent="0">
              <a:buNone/>
              <a:defRPr>
                <a:solidFill>
                  <a:srgbClr val="184F78"/>
                </a:solidFill>
                <a:latin typeface="Helvetica Neue" panose="020005030000000200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37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First&amp;Second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6AF9-C23B-9923-84E4-72F48D6E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3" y="-1"/>
            <a:ext cx="5830455" cy="867484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E6F44-BE53-26FC-0459-B8D0C7AE3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0C582-BFEE-FBF2-1D8E-ED80F3CB1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69D68A-16C5-FD29-62E9-52E0DFCB3A1D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E84586-0B29-7090-55A1-AE9E115494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C9E92F-2A87-C849-7ECF-65F7105D7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1" name="Google Shape;117;g1085632c482_0_121">
            <a:extLst>
              <a:ext uri="{FF2B5EF4-FFF2-40B4-BE49-F238E27FC236}">
                <a16:creationId xmlns:a16="http://schemas.microsoft.com/office/drawing/2014/main" id="{5AD7CD65-FA19-4B96-BFE2-D1BA90430605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9F16674-A4B3-0492-AC12-6D769F8D5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8250" y="1052513"/>
            <a:ext cx="9642475" cy="4165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4442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Columns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2A1C16-7D2D-2959-3A8C-9B66D9A2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3" y="-1"/>
            <a:ext cx="5830455" cy="867484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A24609-5252-73A0-A5EB-E60CB09AE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7BC0C-495E-E11A-F9AA-CCD69E7CA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63B53F-3A08-4F17-A559-425D5391F044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39B329-57B9-66A2-FF5F-C62922F100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279AF6-D5FC-4963-4658-80B37B5712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3" name="Google Shape;117;g1085632c482_0_121">
            <a:extLst>
              <a:ext uri="{FF2B5EF4-FFF2-40B4-BE49-F238E27FC236}">
                <a16:creationId xmlns:a16="http://schemas.microsoft.com/office/drawing/2014/main" id="{8163753F-623C-5B59-4F7D-23495F3879F9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80697B8-5F25-A32E-9B84-352B4EDC1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275" y="1098550"/>
            <a:ext cx="4389438" cy="5117794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  <a:lvl2pPr>
              <a:defRPr sz="1800">
                <a:solidFill>
                  <a:schemeClr val="tx1"/>
                </a:solidFill>
                <a:latin typeface="Helvetica Neue" panose="02000503000000020004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EBB25B2-51A1-26C0-FB09-D9C49D6ECD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29953" y="1098550"/>
            <a:ext cx="4389438" cy="5117794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  <a:lvl2pPr>
              <a:defRPr sz="1800">
                <a:solidFill>
                  <a:schemeClr val="tx1"/>
                </a:solidFill>
                <a:latin typeface="Helvetica Neue" panose="02000503000000020004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321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Column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5B732-D045-96F9-A965-263BD85E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6526"/>
            <a:ext cx="10382394" cy="685800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E87416-334E-AB56-8CC1-8A2A2BB23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D9182D-97BC-BCD9-68F2-301191495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A1BB73-811C-2B4C-7DF0-A4B90619091F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8631AD-55F2-4794-4F92-F28D11CE9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1014EF-C7BC-173B-6620-3FEF6A6EE5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5" name="Google Shape;117;g1085632c482_0_121">
            <a:extLst>
              <a:ext uri="{FF2B5EF4-FFF2-40B4-BE49-F238E27FC236}">
                <a16:creationId xmlns:a16="http://schemas.microsoft.com/office/drawing/2014/main" id="{EBFA0536-757E-76B3-BEC8-4D5525FBDD8B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3AD068E-AB14-5BFB-A549-6FDCBBCFA7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825" y="1176995"/>
            <a:ext cx="3030538" cy="496522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DA31066-2540-9B60-001C-092994D940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5716" y="1143919"/>
            <a:ext cx="3030538" cy="496522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0E794AB3-0C80-7288-2967-A704A8C7A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4656" y="1151534"/>
            <a:ext cx="3030538" cy="496522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ed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B7E0-AC82-799D-4EE6-A7B87F37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97" y="309418"/>
            <a:ext cx="10354685" cy="530225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0D6A2B-E54E-6180-8252-068429125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1057F-FA27-10CF-ED1C-4ED3A4C44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177EF5-0453-0A6B-E84D-DBA80E097CF7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3880A3-9916-C145-CA62-4C334086D5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12DFC3-7352-48EA-C586-7BB9F19397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3" name="Google Shape;117;g1085632c482_0_121">
            <a:extLst>
              <a:ext uri="{FF2B5EF4-FFF2-40B4-BE49-F238E27FC236}">
                <a16:creationId xmlns:a16="http://schemas.microsoft.com/office/drawing/2014/main" id="{8AF4A6EE-A8FF-3FC8-BE18-82622EA8D5E3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1B9E83-72B5-D82A-51A0-FFEEEE5FA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8063" y="1163638"/>
            <a:ext cx="10133100" cy="4793817"/>
          </a:xfrm>
        </p:spPr>
        <p:txBody>
          <a:bodyPr/>
          <a:lstStyle>
            <a:lvl1pPr marL="514350" indent="-514350">
              <a:buAutoNum type="arabicPeriod"/>
              <a:defRPr>
                <a:solidFill>
                  <a:schemeClr val="tx1"/>
                </a:solidFill>
                <a:latin typeface="Helvetica Neue" panose="02000503000000020004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37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to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BEDE80-86B5-E0B7-AECA-CBCF0E7C4353}"/>
              </a:ext>
            </a:extLst>
          </p:cNvPr>
          <p:cNvSpPr/>
          <p:nvPr userDrawn="1"/>
        </p:nvSpPr>
        <p:spPr>
          <a:xfrm>
            <a:off x="9595400" y="6216344"/>
            <a:ext cx="2596599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5A205D-5658-DC9C-0E67-C8E375A45743}"/>
              </a:ext>
            </a:extLst>
          </p:cNvPr>
          <p:cNvSpPr/>
          <p:nvPr userDrawn="1"/>
        </p:nvSpPr>
        <p:spPr>
          <a:xfrm>
            <a:off x="1590" y="6216344"/>
            <a:ext cx="1078596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5B835-E15C-0CB8-A184-8F885268A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5912" y="6315973"/>
            <a:ext cx="2090547" cy="442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918EFE-E3DE-06EB-809C-1F1039D456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844AE-D18C-6672-8ADC-35C220B412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5757DA-8C5C-C039-1E02-F99F4D2E1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94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withSome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25F7A6-5899-FD0F-C108-C6B4C1CD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31558" y="3435825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31244B-20F7-BA7A-523D-3A289D0B5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38368" y="3435825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A6EE77-9846-5862-3318-9B53E508D7EA}"/>
              </a:ext>
            </a:extLst>
          </p:cNvPr>
          <p:cNvSpPr/>
          <p:nvPr userDrawn="1"/>
        </p:nvSpPr>
        <p:spPr>
          <a:xfrm>
            <a:off x="1589" y="23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8E4043-6980-9E1C-187A-7DDB0D4D36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111227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C558E-B130-94A2-CE5F-F9CBEC84CC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124" y="119024"/>
            <a:ext cx="1067049" cy="4442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6F574A-6EDC-7AAD-3D79-D2A1B27B8913}"/>
              </a:ext>
            </a:extLst>
          </p:cNvPr>
          <p:cNvSpPr/>
          <p:nvPr userDrawn="1"/>
        </p:nvSpPr>
        <p:spPr>
          <a:xfrm>
            <a:off x="9595400" y="6216344"/>
            <a:ext cx="2596599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1D5BE7-E1DF-0741-E97C-35C68E2A9DD6}"/>
              </a:ext>
            </a:extLst>
          </p:cNvPr>
          <p:cNvSpPr/>
          <p:nvPr userDrawn="1"/>
        </p:nvSpPr>
        <p:spPr>
          <a:xfrm>
            <a:off x="1590" y="6216344"/>
            <a:ext cx="1078596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A0953-FD3B-F874-C8A5-10B5F88E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53170"/>
            <a:ext cx="6477000" cy="558511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043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EBFA-FED0-C67D-40E2-6752551DF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575" y="89989"/>
            <a:ext cx="6260558" cy="625788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38AFD3-D8DA-DA65-C394-6DBB59664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A9C5D-3F0E-7154-CE7E-405BE8217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426973-12A8-BC9C-E25B-9A0DEF1C6098}"/>
              </a:ext>
            </a:extLst>
          </p:cNvPr>
          <p:cNvSpPr/>
          <p:nvPr userDrawn="1"/>
        </p:nvSpPr>
        <p:spPr>
          <a:xfrm>
            <a:off x="1589" y="6232386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221E46-C3EC-6DDD-1AC1-60E75DAC9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6786F2-4505-E51B-4944-DE12E26906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3" name="Google Shape;117;g1085632c482_0_121">
            <a:extLst>
              <a:ext uri="{FF2B5EF4-FFF2-40B4-BE49-F238E27FC236}">
                <a16:creationId xmlns:a16="http://schemas.microsoft.com/office/drawing/2014/main" id="{8B22C20D-3CD4-5091-3CFD-3A91CCD15CB0}"/>
              </a:ext>
            </a:extLst>
          </p:cNvPr>
          <p:cNvCxnSpPr/>
          <p:nvPr userDrawn="1"/>
        </p:nvCxnSpPr>
        <p:spPr>
          <a:xfrm>
            <a:off x="817575" y="826614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61736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Top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025612-E759-6BA4-5572-9BCA8E506CE8}"/>
              </a:ext>
            </a:extLst>
          </p:cNvPr>
          <p:cNvSpPr/>
          <p:nvPr userDrawn="1"/>
        </p:nvSpPr>
        <p:spPr>
          <a:xfrm>
            <a:off x="1589" y="23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78268-77D2-9C4F-C9B9-0AB4DF715C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8570" y="111227"/>
            <a:ext cx="2090547" cy="442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037A6-F03E-AF1F-C48B-C86D6FA25C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24" y="119024"/>
            <a:ext cx="1067049" cy="444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364B47-03FA-4103-C8A2-5D47862F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90" y="20316"/>
            <a:ext cx="7167420" cy="641656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5720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B4F33-189D-3533-7253-D496B2351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14" y="-1"/>
            <a:ext cx="6929582" cy="951346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C0328-D7D9-7459-96BD-470A89645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F03C-9560-6BA8-E06E-F09E9BD5D9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E83069-6B8C-F7F4-849A-B938A4237E58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5D4D74-DE43-95E5-78E8-DDA576C0DC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12F7A-F087-DBBB-FF58-B016A84992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87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B42A-7B03-61BD-752F-B1388348C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75451"/>
            <a:ext cx="105156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AC23B-16F3-6450-867F-7C7A7E070F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589" y="4507952"/>
            <a:ext cx="12192000" cy="23500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EDB5A7-1205-2568-A11D-110BDBF2E035}"/>
              </a:ext>
            </a:extLst>
          </p:cNvPr>
          <p:cNvSpPr/>
          <p:nvPr userDrawn="1"/>
        </p:nvSpPr>
        <p:spPr>
          <a:xfrm>
            <a:off x="1589" y="23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8EAF62-EF41-76BC-2C74-CCA9F9C278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111227"/>
            <a:ext cx="2090547" cy="442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39DB1F-BE29-8439-586E-AA691B719A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124" y="119024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39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BCE4D2-D957-344D-FDBD-15A097C756B8}"/>
              </a:ext>
            </a:extLst>
          </p:cNvPr>
          <p:cNvSpPr/>
          <p:nvPr userDrawn="1"/>
        </p:nvSpPr>
        <p:spPr>
          <a:xfrm>
            <a:off x="-1589" y="2349731"/>
            <a:ext cx="12190411" cy="2158539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9A117-BCB4-6283-1897-9ADAE6D51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589" y="4507952"/>
            <a:ext cx="12192000" cy="235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F73874-5763-01D3-BBB4-2521382C4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3954" y="3119054"/>
            <a:ext cx="2938832" cy="621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376094-E0A6-BED9-2859-21FC4244A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3514" y="3119054"/>
            <a:ext cx="1586929" cy="660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2DAB6D-72E5-135A-23A1-F53F9AE87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10800000">
            <a:off x="0" y="-636"/>
            <a:ext cx="12192000" cy="2350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19C0E-EF93-3838-1CA0-8C61C89A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571" y="2866242"/>
            <a:ext cx="7853219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633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A759173-3732-3B2A-F47A-B5BC929CC5F3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23774A-C7AF-9E8D-3DFF-EDF9F9BA7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AE5DCB-FF21-839A-7052-C8896CC4DA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51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Top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625B3C-F348-954C-1D84-D19E031A1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29" y="3427493"/>
            <a:ext cx="6250944" cy="653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AB679-DBEE-26E7-575E-4C3FCF62C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7" y="3427493"/>
            <a:ext cx="6250944" cy="6531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607B6B-F4F4-92AD-B6EE-B430633752FA}"/>
              </a:ext>
            </a:extLst>
          </p:cNvPr>
          <p:cNvGrpSpPr/>
          <p:nvPr userDrawn="1"/>
        </p:nvGrpSpPr>
        <p:grpSpPr>
          <a:xfrm>
            <a:off x="-7117" y="0"/>
            <a:ext cx="12190411" cy="641656"/>
            <a:chOff x="-7117" y="0"/>
            <a:chExt cx="12190411" cy="6416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4E8C75-B620-705D-5C86-FE22C06A14B3}"/>
                </a:ext>
              </a:extLst>
            </p:cNvPr>
            <p:cNvSpPr/>
            <p:nvPr/>
          </p:nvSpPr>
          <p:spPr>
            <a:xfrm>
              <a:off x="-7117" y="0"/>
              <a:ext cx="12190411" cy="641656"/>
            </a:xfrm>
            <a:prstGeom prst="rect">
              <a:avLst/>
            </a:prstGeom>
            <a:solidFill>
              <a:srgbClr val="CDE4E6">
                <a:alpha val="534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7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8F7F11-D510-55FB-8BAF-CD5C55D24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9864" y="99629"/>
              <a:ext cx="2090547" cy="4423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8A1050-ACE2-0790-9DDF-6C37C3590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9" y="99629"/>
              <a:ext cx="1067049" cy="444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495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E314-55BF-AF42-A321-59AA6C9D674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A98E-2004-A644-8FED-7E3E85BB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78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6770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3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D78DB-0ABA-465F-717A-0258A2A8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25" y="74121"/>
            <a:ext cx="6074292" cy="641656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B79429-3F65-66B8-104B-66FA8D324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DAD4F6-55A8-78F8-A29F-D23D99B5A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658452-B50B-0CD8-86F8-EDD9DBE7270A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AE44C7-D0AF-11A9-C584-DA5B94583D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8A3BE7-9E7A-F68B-1DE6-D87894078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5" name="Google Shape;117;g1085632c482_0_121">
            <a:extLst>
              <a:ext uri="{FF2B5EF4-FFF2-40B4-BE49-F238E27FC236}">
                <a16:creationId xmlns:a16="http://schemas.microsoft.com/office/drawing/2014/main" id="{CB5419C9-2F6A-14C5-3171-704D1DB9B991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837D03-4A52-958D-B2B9-263EE0822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4288" y="1136650"/>
            <a:ext cx="9974262" cy="36576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00503000000020004"/>
              </a:defRPr>
            </a:lvl1pPr>
            <a:lvl2pPr>
              <a:defRPr>
                <a:solidFill>
                  <a:srgbClr val="184F78"/>
                </a:solidFill>
                <a:latin typeface="Helvetica Neue" panose="02000503000000020004"/>
              </a:defRPr>
            </a:lvl2pPr>
            <a:lvl3pPr>
              <a:defRPr>
                <a:solidFill>
                  <a:srgbClr val="184F78"/>
                </a:solidFill>
                <a:latin typeface="Helvetica Neue" panose="02000503000000020004"/>
              </a:defRPr>
            </a:lvl3pPr>
            <a:lvl4pPr>
              <a:defRPr>
                <a:solidFill>
                  <a:srgbClr val="184F78"/>
                </a:solidFill>
                <a:latin typeface="Helvetica Neue" panose="02000503000000020004"/>
              </a:defRPr>
            </a:lvl4pPr>
            <a:lvl5pPr marL="1828800" indent="0">
              <a:buNone/>
              <a:defRPr>
                <a:solidFill>
                  <a:srgbClr val="184F78"/>
                </a:solidFill>
                <a:latin typeface="Helvetica Neue" panose="020005030000000200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First&amp;Second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6AF9-C23B-9923-84E4-72F48D6E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3" y="-1"/>
            <a:ext cx="5830455" cy="867484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E6F44-BE53-26FC-0459-B8D0C7AE3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0C582-BFEE-FBF2-1D8E-ED80F3CB1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69D68A-16C5-FD29-62E9-52E0DFCB3A1D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E84586-0B29-7090-55A1-AE9E115494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C9E92F-2A87-C849-7ECF-65F7105D7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1" name="Google Shape;117;g1085632c482_0_121">
            <a:extLst>
              <a:ext uri="{FF2B5EF4-FFF2-40B4-BE49-F238E27FC236}">
                <a16:creationId xmlns:a16="http://schemas.microsoft.com/office/drawing/2014/main" id="{5AD7CD65-FA19-4B96-BFE2-D1BA90430605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9F16674-A4B3-0492-AC12-6D769F8D5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8250" y="1052513"/>
            <a:ext cx="9642475" cy="4165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094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Columns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2A1C16-7D2D-2959-3A8C-9B66D9A2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3" y="-1"/>
            <a:ext cx="5830455" cy="867484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15000"/>
              </a:lnSpc>
              <a:buSzPts val="3000"/>
              <a:defRPr lang="en-US" sz="3000" b="1" kern="1200" dirty="0">
                <a:solidFill>
                  <a:srgbClr val="194F78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A24609-5252-73A0-A5EB-E60CB09AE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7BC0C-495E-E11A-F9AA-CCD69E7CA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63B53F-3A08-4F17-A559-425D5391F044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39B329-57B9-66A2-FF5F-C62922F100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279AF6-D5FC-4963-4658-80B37B5712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3" name="Google Shape;117;g1085632c482_0_121">
            <a:extLst>
              <a:ext uri="{FF2B5EF4-FFF2-40B4-BE49-F238E27FC236}">
                <a16:creationId xmlns:a16="http://schemas.microsoft.com/office/drawing/2014/main" id="{8163753F-623C-5B59-4F7D-23495F3879F9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80697B8-5F25-A32E-9B84-352B4EDC1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275" y="1098550"/>
            <a:ext cx="4389438" cy="5117794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  <a:lvl2pPr>
              <a:defRPr sz="1800">
                <a:solidFill>
                  <a:schemeClr val="tx1"/>
                </a:solidFill>
                <a:latin typeface="Helvetica Neue" panose="02000503000000020004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EBB25B2-51A1-26C0-FB09-D9C49D6ECD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29953" y="1098550"/>
            <a:ext cx="4389438" cy="5117794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  <a:lvl2pPr>
              <a:defRPr sz="1800">
                <a:solidFill>
                  <a:schemeClr val="tx1"/>
                </a:solidFill>
                <a:latin typeface="Helvetica Neue" panose="02000503000000020004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Column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5B732-D045-96F9-A965-263BD85E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6526"/>
            <a:ext cx="10382394" cy="685800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E87416-334E-AB56-8CC1-8A2A2BB23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D9182D-97BC-BCD9-68F2-301191495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A1BB73-811C-2B4C-7DF0-A4B90619091F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8631AD-55F2-4794-4F92-F28D11CE9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1014EF-C7BC-173B-6620-3FEF6A6EE5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5" name="Google Shape;117;g1085632c482_0_121">
            <a:extLst>
              <a:ext uri="{FF2B5EF4-FFF2-40B4-BE49-F238E27FC236}">
                <a16:creationId xmlns:a16="http://schemas.microsoft.com/office/drawing/2014/main" id="{EBFA0536-757E-76B3-BEC8-4D5525FBDD8B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3AD068E-AB14-5BFB-A549-6FDCBBCFA7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825" y="1176995"/>
            <a:ext cx="3030538" cy="496522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DA31066-2540-9B60-001C-092994D940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5716" y="1143919"/>
            <a:ext cx="3030538" cy="496522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0E794AB3-0C80-7288-2967-A704A8C7A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4656" y="1151534"/>
            <a:ext cx="3030538" cy="496522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  <a:latin typeface="Helvetica Neue" panose="020005030000000200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9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B7E0-AC82-799D-4EE6-A7B87F37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97" y="309418"/>
            <a:ext cx="10354685" cy="530225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rgbClr val="184F78"/>
                </a:solidFill>
                <a:latin typeface="Helvetica Neue" panose="020005030000000200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0D6A2B-E54E-6180-8252-068429125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>
            <a:off x="-2815230" y="2798900"/>
            <a:ext cx="6250944" cy="65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1057F-FA27-10CF-ED1C-4ED3A4C44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8754696" y="2798900"/>
            <a:ext cx="6250944" cy="653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177EF5-0453-0A6B-E84D-DBA80E097CF7}"/>
              </a:ext>
            </a:extLst>
          </p:cNvPr>
          <p:cNvSpPr/>
          <p:nvPr userDrawn="1"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3880A3-9916-C145-CA62-4C334086D5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12DFC3-7352-48EA-C586-7BB9F19397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cxnSp>
        <p:nvCxnSpPr>
          <p:cNvPr id="13" name="Google Shape;117;g1085632c482_0_121">
            <a:extLst>
              <a:ext uri="{FF2B5EF4-FFF2-40B4-BE49-F238E27FC236}">
                <a16:creationId xmlns:a16="http://schemas.microsoft.com/office/drawing/2014/main" id="{8AF4A6EE-A8FF-3FC8-BE18-82622EA8D5E3}"/>
              </a:ext>
            </a:extLst>
          </p:cNvPr>
          <p:cNvCxnSpPr/>
          <p:nvPr userDrawn="1"/>
        </p:nvCxnSpPr>
        <p:spPr>
          <a:xfrm>
            <a:off x="1008825" y="715777"/>
            <a:ext cx="10133100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1B9E83-72B5-D82A-51A0-FFEEEE5FA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8063" y="1163638"/>
            <a:ext cx="10133100" cy="4793817"/>
          </a:xfrm>
        </p:spPr>
        <p:txBody>
          <a:bodyPr/>
          <a:lstStyle>
            <a:lvl1pPr marL="514350" indent="-514350">
              <a:buAutoNum type="arabicPeriod"/>
              <a:defRPr>
                <a:solidFill>
                  <a:schemeClr val="tx1"/>
                </a:solidFill>
                <a:latin typeface="Helvetica Neue" panose="02000503000000020004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8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A2F9C-4593-8E70-D588-1D2F18A9B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1852C-DB72-29CF-7325-C3348BC22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4ED7-0EE6-9BC5-E388-E526C04E0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58B7A-E0C3-4DD1-9C82-68C826BCDC2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B9F7-9F96-66D6-A507-64160F5F9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67FF2-032E-79E0-6B72-2EC69FEC7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C9CB6-09D7-4B5E-BFF3-E5DEF868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6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A2F9C-4593-8E70-D588-1D2F18A9B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1852C-DB72-29CF-7325-C3348BC22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4ED7-0EE6-9BC5-E388-E526C04E0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58B7A-E0C3-4DD1-9C82-68C826BCDC2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B9F7-9F96-66D6-A507-64160F5F9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67FF2-032E-79E0-6B72-2EC69FEC7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C9CB6-09D7-4B5E-BFF3-E5DEF868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7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harvard.edu/davidrwilliams/dwilliam/publications/racial-differences-physical-and-mental-health-socioeconomic-status-stress-and-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9115/SP-2021-001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03AF95-0FB7-E804-4B93-1C2E89CF58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0800000">
            <a:off x="0" y="0"/>
            <a:ext cx="12192000" cy="2350048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9B3F3BD0-9C2F-A846-72C1-D83F5C1365DB}"/>
              </a:ext>
            </a:extLst>
          </p:cNvPr>
          <p:cNvSpPr/>
          <p:nvPr/>
        </p:nvSpPr>
        <p:spPr>
          <a:xfrm>
            <a:off x="1589" y="6216344"/>
            <a:ext cx="12190411" cy="641656"/>
          </a:xfrm>
          <a:prstGeom prst="rect">
            <a:avLst/>
          </a:prstGeom>
          <a:solidFill>
            <a:srgbClr val="CDE4E6">
              <a:alpha val="534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9BD32A7-BF34-0968-AA44-36FBCC471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570" y="6315973"/>
            <a:ext cx="2090547" cy="44239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3DE45C4-45A6-0763-EFEF-823F3F76A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7" y="6323770"/>
            <a:ext cx="1067049" cy="4442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6617AB2-93FD-9055-A845-8BC4F1F6B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2178"/>
            <a:ext cx="9144000" cy="2387600"/>
          </a:xfrm>
        </p:spPr>
        <p:txBody>
          <a:bodyPr>
            <a:normAutofit/>
          </a:bodyPr>
          <a:lstStyle/>
          <a:p>
            <a:pPr>
              <a:tabLst>
                <a:tab pos="169065" algn="l"/>
              </a:tabLst>
            </a:pPr>
            <a:r>
              <a:rPr lang="en-US" sz="5000" b="1" dirty="0">
                <a:solidFill>
                  <a:srgbClr val="33A7B7"/>
                </a:solidFill>
                <a:latin typeface="Arial"/>
                <a:cs typeface="Arial"/>
              </a:rPr>
              <a:t>Form A1a: Social Determinants of Health (SDOH)</a:t>
            </a:r>
            <a:endParaRPr lang="en-US" sz="2500" b="1" dirty="0">
              <a:solidFill>
                <a:srgbClr val="33A7B7"/>
              </a:solidFill>
              <a:latin typeface="Arial"/>
              <a:cs typeface="Arial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208851D-CD35-916B-EFD4-14091A0C8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5758"/>
            <a:ext cx="9144000" cy="11991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SzPts val="2100"/>
            </a:pPr>
            <a:r>
              <a:rPr lang="en-US" sz="2000" b="1" dirty="0">
                <a:solidFill>
                  <a:srgbClr val="194F78"/>
                </a:solidFill>
                <a:latin typeface="Arial"/>
                <a:ea typeface="Helvetica Neue" panose="02000503000000020004" pitchFamily="2" charset="0"/>
                <a:cs typeface="Arial"/>
                <a:sym typeface="Helvetica Neue"/>
              </a:rPr>
              <a:t>Presented by: Lisa L. Barnes, PhD and Megan Zuelsdorff, PhD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ts val="21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94F78"/>
                </a:solidFill>
                <a:effectLst/>
                <a:uLnTx/>
                <a:uFillTx/>
                <a:latin typeface="Arial"/>
                <a:ea typeface="Helvetica Neue" panose="02000503000000020004" pitchFamily="2" charset="0"/>
                <a:cs typeface="Arial"/>
                <a:sym typeface="Helvetica Neue"/>
              </a:rPr>
              <a:t>For the SDOH Working Group of the CTF</a:t>
            </a:r>
          </a:p>
          <a:p>
            <a:pPr>
              <a:lnSpc>
                <a:spcPct val="150000"/>
              </a:lnSpc>
              <a:buSzPts val="2100"/>
            </a:pPr>
            <a:endParaRPr lang="en-US" sz="2000" b="1" dirty="0">
              <a:solidFill>
                <a:srgbClr val="194F78"/>
              </a:solidFill>
              <a:latin typeface="Arial"/>
              <a:ea typeface="Helvetica Neue" panose="02000503000000020004" pitchFamily="2" charset="0"/>
              <a:cs typeface="Arial"/>
              <a:sym typeface="Helvetica Neue"/>
            </a:endParaRPr>
          </a:p>
          <a:p>
            <a:pPr>
              <a:lnSpc>
                <a:spcPct val="150000"/>
              </a:lnSpc>
              <a:buSzPts val="2100"/>
            </a:pPr>
            <a:endParaRPr lang="en-US" sz="2000" b="1" dirty="0">
              <a:solidFill>
                <a:srgbClr val="194F78"/>
              </a:solidFill>
              <a:latin typeface="Arial"/>
              <a:ea typeface="Helvetica Neue" panose="02000503000000020004" pitchFamily="2" charset="0"/>
              <a:cs typeface="Arial"/>
              <a:sym typeface="Helvetica Neue"/>
            </a:endParaRPr>
          </a:p>
        </p:txBody>
      </p:sp>
      <p:cxnSp>
        <p:nvCxnSpPr>
          <p:cNvPr id="13" name="Google Shape;85;p17">
            <a:extLst>
              <a:ext uri="{FF2B5EF4-FFF2-40B4-BE49-F238E27FC236}">
                <a16:creationId xmlns:a16="http://schemas.microsoft.com/office/drawing/2014/main" id="{2BA5D754-7FD2-7712-97D1-3CDC93FA6470}"/>
              </a:ext>
            </a:extLst>
          </p:cNvPr>
          <p:cNvCxnSpPr>
            <a:cxnSpLocks/>
          </p:cNvCxnSpPr>
          <p:nvPr/>
        </p:nvCxnSpPr>
        <p:spPr>
          <a:xfrm>
            <a:off x="2945704" y="5436439"/>
            <a:ext cx="6300592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3FB23B7D-CFF3-370F-58BC-A697AA5F5307}"/>
              </a:ext>
            </a:extLst>
          </p:cNvPr>
          <p:cNvSpPr txBox="1">
            <a:spLocks/>
          </p:cNvSpPr>
          <p:nvPr/>
        </p:nvSpPr>
        <p:spPr>
          <a:xfrm>
            <a:off x="1524000" y="5624501"/>
            <a:ext cx="9144000" cy="641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ts val="2100"/>
            </a:pPr>
            <a:r>
              <a:rPr lang="en-US" sz="1800" b="1" dirty="0">
                <a:solidFill>
                  <a:srgbClr val="194F78"/>
                </a:solidFill>
                <a:latin typeface="Arial"/>
                <a:ea typeface="Helvetica Neue" panose="02000503000000020004" pitchFamily="2" charset="0"/>
                <a:cs typeface="Arial"/>
                <a:sym typeface="Helvetica Neue"/>
              </a:rPr>
              <a:t>May 14, 2024 – UDSv4 Virtual Clinical Training Workshop</a:t>
            </a:r>
          </a:p>
        </p:txBody>
      </p:sp>
    </p:spTree>
    <p:extLst>
      <p:ext uri="{BB962C8B-B14F-4D97-AF65-F5344CB8AC3E}">
        <p14:creationId xmlns:p14="http://schemas.microsoft.com/office/powerpoint/2010/main" val="142048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19" y="0"/>
            <a:ext cx="11358561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Social Connections, Activities, and Environment</a:t>
            </a:r>
          </a:p>
        </p:txBody>
      </p:sp>
      <p:cxnSp>
        <p:nvCxnSpPr>
          <p:cNvPr id="3" name="Google Shape;85;p17">
            <a:extLst>
              <a:ext uri="{FF2B5EF4-FFF2-40B4-BE49-F238E27FC236}">
                <a16:creationId xmlns:a16="http://schemas.microsoft.com/office/drawing/2014/main" id="{12C4E19B-160E-B677-BDD8-201B13488DBD}"/>
              </a:ext>
            </a:extLst>
          </p:cNvPr>
          <p:cNvCxnSpPr>
            <a:cxnSpLocks/>
          </p:cNvCxnSpPr>
          <p:nvPr/>
        </p:nvCxnSpPr>
        <p:spPr>
          <a:xfrm>
            <a:off x="994583" y="718078"/>
            <a:ext cx="10249725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7B1352-C3A2-B721-9EC7-18703F11DF15}"/>
              </a:ext>
            </a:extLst>
          </p:cNvPr>
          <p:cNvSpPr txBox="1"/>
          <p:nvPr/>
        </p:nvSpPr>
        <p:spPr>
          <a:xfrm>
            <a:off x="7255579" y="1650827"/>
            <a:ext cx="42551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0587D"/>
                </a:solidFill>
              </a:rPr>
              <a:t>Loneliness/Emotional Isolation</a:t>
            </a:r>
          </a:p>
          <a:p>
            <a:endParaRPr lang="en-US" b="1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Modified version of DeJong </a:t>
            </a:r>
            <a:r>
              <a:rPr lang="en-US" sz="1400" dirty="0" err="1">
                <a:solidFill>
                  <a:srgbClr val="30587D"/>
                </a:solidFill>
              </a:rPr>
              <a:t>Giervald</a:t>
            </a:r>
            <a:r>
              <a:rPr lang="en-US" sz="1400" dirty="0">
                <a:solidFill>
                  <a:srgbClr val="30587D"/>
                </a:solidFill>
              </a:rPr>
              <a:t> Loneliness Scale</a:t>
            </a:r>
          </a:p>
          <a:p>
            <a:endParaRPr lang="en-US" sz="8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Items used in Rush ADRC protocol</a:t>
            </a:r>
          </a:p>
          <a:p>
            <a:endParaRPr lang="en-US" sz="8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Most often summed to create index score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0587D"/>
              </a:solidFill>
            </a:endParaRPr>
          </a:p>
          <a:p>
            <a:r>
              <a:rPr lang="en-US" sz="1200" dirty="0" err="1">
                <a:solidFill>
                  <a:srgbClr val="30587D"/>
                </a:solidFill>
              </a:rPr>
              <a:t>Gierveld</a:t>
            </a:r>
            <a:r>
              <a:rPr lang="en-US" sz="1200" dirty="0">
                <a:solidFill>
                  <a:srgbClr val="30587D"/>
                </a:solidFill>
              </a:rPr>
              <a:t>, J. D. J., &amp; Tilburg, T. V. (2006). A 6-Item Scale for Overall, Emotional, and Social Loneliness: Confirmatory Tests on Survey Data. Research on Aging, 28(5), 582-598. </a:t>
            </a:r>
          </a:p>
          <a:p>
            <a:endParaRPr lang="en-US" sz="1200" dirty="0">
              <a:solidFill>
                <a:srgbClr val="30587D"/>
              </a:solidFill>
            </a:endParaRPr>
          </a:p>
          <a:p>
            <a:r>
              <a:rPr lang="en-US" sz="1200" dirty="0">
                <a:solidFill>
                  <a:srgbClr val="30587D"/>
                </a:solidFill>
              </a:rPr>
              <a:t>Wilson RS, Krueger KR, Arnold SE, Schneider JA, Kelly JF, Barnes LL, Tang Y, Bennett DA. Loneliness and risk of Alzheimer disease. Arch Gen Psychiatry. 2007 Feb;64(2):234-40. </a:t>
            </a:r>
            <a:r>
              <a:rPr lang="en-US" sz="1200" dirty="0" err="1">
                <a:solidFill>
                  <a:srgbClr val="30587D"/>
                </a:solidFill>
              </a:rPr>
              <a:t>doi</a:t>
            </a:r>
            <a:r>
              <a:rPr lang="en-US" sz="1200" dirty="0">
                <a:solidFill>
                  <a:srgbClr val="30587D"/>
                </a:solidFill>
              </a:rPr>
              <a:t>: 10.1001/archpsyc.64.2.234. PMID: 17283291.</a:t>
            </a:r>
          </a:p>
          <a:p>
            <a:endParaRPr lang="en-US" sz="1200" dirty="0">
              <a:solidFill>
                <a:srgbClr val="30587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09F78-7294-B898-BB3F-E5C0C8466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61" y="1123910"/>
            <a:ext cx="6029618" cy="4297944"/>
          </a:xfrm>
          <a:prstGeom prst="rect">
            <a:avLst/>
          </a:prstGeom>
        </p:spPr>
      </p:pic>
      <p:sp>
        <p:nvSpPr>
          <p:cNvPr id="6" name="Up-Down Arrow 5">
            <a:extLst>
              <a:ext uri="{FF2B5EF4-FFF2-40B4-BE49-F238E27FC236}">
                <a16:creationId xmlns:a16="http://schemas.microsoft.com/office/drawing/2014/main" id="{20718214-6ED5-A890-C273-5BDB4B8073C4}"/>
              </a:ext>
            </a:extLst>
          </p:cNvPr>
          <p:cNvSpPr/>
          <p:nvPr/>
        </p:nvSpPr>
        <p:spPr>
          <a:xfrm>
            <a:off x="6852079" y="1394699"/>
            <a:ext cx="284922" cy="354450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1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19" y="0"/>
            <a:ext cx="11358561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Form A1a: Social Connections, Cont’d</a:t>
            </a:r>
          </a:p>
        </p:txBody>
      </p:sp>
      <p:cxnSp>
        <p:nvCxnSpPr>
          <p:cNvPr id="3" name="Google Shape;85;p17">
            <a:extLst>
              <a:ext uri="{FF2B5EF4-FFF2-40B4-BE49-F238E27FC236}">
                <a16:creationId xmlns:a16="http://schemas.microsoft.com/office/drawing/2014/main" id="{CFDCE9B5-73CF-D13D-F73E-3A6E7A64A275}"/>
              </a:ext>
            </a:extLst>
          </p:cNvPr>
          <p:cNvCxnSpPr>
            <a:cxnSpLocks/>
          </p:cNvCxnSpPr>
          <p:nvPr/>
        </p:nvCxnSpPr>
        <p:spPr>
          <a:xfrm>
            <a:off x="994583" y="718078"/>
            <a:ext cx="10249725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B7BE31F-B76D-FDB7-CF60-5C57DC7E9771}"/>
              </a:ext>
            </a:extLst>
          </p:cNvPr>
          <p:cNvSpPr txBox="1"/>
          <p:nvPr/>
        </p:nvSpPr>
        <p:spPr>
          <a:xfrm>
            <a:off x="7094215" y="1603734"/>
            <a:ext cx="4255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0587D"/>
                </a:solidFill>
              </a:rPr>
              <a:t>Social Engagement/Activities</a:t>
            </a:r>
          </a:p>
          <a:p>
            <a:endParaRPr lang="en-US" b="1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Multiple domains of interaction represented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Can be used individually or summed for an index score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Adapted from RADC cohorts and based on ADC feedback and committee consensus</a:t>
            </a:r>
          </a:p>
          <a:p>
            <a:endParaRPr lang="en-US" sz="1400" dirty="0">
              <a:solidFill>
                <a:srgbClr val="30587D"/>
              </a:solidFill>
            </a:endParaRPr>
          </a:p>
          <a:p>
            <a:endParaRPr lang="en-US" sz="1200" dirty="0">
              <a:solidFill>
                <a:srgbClr val="30587D"/>
              </a:solidFill>
            </a:endParaRP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E4C53EF1-E37E-FB02-5F14-F5B945406B10}"/>
              </a:ext>
            </a:extLst>
          </p:cNvPr>
          <p:cNvSpPr/>
          <p:nvPr/>
        </p:nvSpPr>
        <p:spPr>
          <a:xfrm>
            <a:off x="6629328" y="1258645"/>
            <a:ext cx="284922" cy="289963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5A045-4329-A7DB-CA8F-D25F5117B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3" y="874006"/>
            <a:ext cx="5578339" cy="377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E1C127-B634-6053-8318-22C41E796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3" y="4778428"/>
            <a:ext cx="4505188" cy="1361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81483C-ADEF-6413-3465-7E65416C69EF}"/>
              </a:ext>
            </a:extLst>
          </p:cNvPr>
          <p:cNvSpPr txBox="1"/>
          <p:nvPr/>
        </p:nvSpPr>
        <p:spPr>
          <a:xfrm>
            <a:off x="6257365" y="5276189"/>
            <a:ext cx="539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87D"/>
                </a:solidFill>
              </a:rPr>
              <a:t>Home and neighborhood safety question originally added to A1 (Demographics)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1910009-72B4-B3BF-FC37-19D89961BD10}"/>
              </a:ext>
            </a:extLst>
          </p:cNvPr>
          <p:cNvSpPr/>
          <p:nvPr/>
        </p:nvSpPr>
        <p:spPr>
          <a:xfrm>
            <a:off x="5551919" y="5405333"/>
            <a:ext cx="544081" cy="3001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9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19" y="0"/>
            <a:ext cx="11358561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Form A1a: Healthcare Experiences</a:t>
            </a:r>
          </a:p>
        </p:txBody>
      </p:sp>
      <p:cxnSp>
        <p:nvCxnSpPr>
          <p:cNvPr id="8" name="Google Shape;85;p17">
            <a:extLst>
              <a:ext uri="{FF2B5EF4-FFF2-40B4-BE49-F238E27FC236}">
                <a16:creationId xmlns:a16="http://schemas.microsoft.com/office/drawing/2014/main" id="{4F6BD463-5896-12C7-FB0B-BBD5A6A51B57}"/>
              </a:ext>
            </a:extLst>
          </p:cNvPr>
          <p:cNvCxnSpPr>
            <a:cxnSpLocks/>
          </p:cNvCxnSpPr>
          <p:nvPr/>
        </p:nvCxnSpPr>
        <p:spPr>
          <a:xfrm>
            <a:off x="994583" y="718078"/>
            <a:ext cx="10249725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988389-6053-5D19-3527-B3669BE7CD55}"/>
              </a:ext>
            </a:extLst>
          </p:cNvPr>
          <p:cNvSpPr txBox="1"/>
          <p:nvPr/>
        </p:nvSpPr>
        <p:spPr>
          <a:xfrm>
            <a:off x="7616413" y="1070830"/>
            <a:ext cx="419765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0587D"/>
                </a:solidFill>
              </a:rPr>
              <a:t>Healthcare Access</a:t>
            </a:r>
          </a:p>
          <a:p>
            <a:endParaRPr lang="en-US" b="1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87D"/>
                </a:solidFill>
              </a:rPr>
              <a:t>Adapted from items in a study of discrimination and healthcare experiences</a:t>
            </a:r>
          </a:p>
          <a:p>
            <a:endParaRPr lang="en-US" sz="12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87D"/>
                </a:solidFill>
              </a:rPr>
              <a:t>Can be used individually or summed for an index score</a:t>
            </a:r>
          </a:p>
          <a:p>
            <a:endParaRPr lang="en-US" sz="12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87D"/>
                </a:solidFill>
              </a:rPr>
              <a:t>For index scores, some items will need reverse coding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0587D"/>
              </a:solidFill>
            </a:endParaRPr>
          </a:p>
          <a:p>
            <a:r>
              <a:rPr lang="en-US" sz="1200" dirty="0">
                <a:solidFill>
                  <a:srgbClr val="30587D"/>
                </a:solidFill>
              </a:rPr>
              <a:t>Van </a:t>
            </a:r>
            <a:r>
              <a:rPr lang="en-US" sz="1200" dirty="0" err="1">
                <a:solidFill>
                  <a:srgbClr val="30587D"/>
                </a:solidFill>
              </a:rPr>
              <a:t>Houtven</a:t>
            </a:r>
            <a:r>
              <a:rPr lang="en-US" sz="1200" dirty="0">
                <a:solidFill>
                  <a:srgbClr val="30587D"/>
                </a:solidFill>
              </a:rPr>
              <a:t> CH, </a:t>
            </a:r>
            <a:r>
              <a:rPr lang="en-US" sz="1200" dirty="0" err="1">
                <a:solidFill>
                  <a:srgbClr val="30587D"/>
                </a:solidFill>
              </a:rPr>
              <a:t>Voils</a:t>
            </a:r>
            <a:r>
              <a:rPr lang="en-US" sz="1200" dirty="0">
                <a:solidFill>
                  <a:srgbClr val="30587D"/>
                </a:solidFill>
              </a:rPr>
              <a:t> CI, </a:t>
            </a:r>
            <a:r>
              <a:rPr lang="en-US" sz="1200" dirty="0" err="1">
                <a:solidFill>
                  <a:srgbClr val="30587D"/>
                </a:solidFill>
              </a:rPr>
              <a:t>Oddone</a:t>
            </a:r>
            <a:r>
              <a:rPr lang="en-US" sz="1200" dirty="0">
                <a:solidFill>
                  <a:srgbClr val="30587D"/>
                </a:solidFill>
              </a:rPr>
              <a:t> EZ, </a:t>
            </a:r>
            <a:r>
              <a:rPr lang="en-US" sz="1200" dirty="0" err="1">
                <a:solidFill>
                  <a:srgbClr val="30587D"/>
                </a:solidFill>
              </a:rPr>
              <a:t>Weinfurt</a:t>
            </a:r>
            <a:r>
              <a:rPr lang="en-US" sz="1200" dirty="0">
                <a:solidFill>
                  <a:srgbClr val="30587D"/>
                </a:solidFill>
              </a:rPr>
              <a:t> KP, Friedman JY, Schulman KA, Bosworth HB. Perceived discrimination and reported delay of pharmacy prescriptions and medical tests. J Gen Intern Med. 2005 Jul;20(7):578-83. </a:t>
            </a:r>
            <a:r>
              <a:rPr lang="en-US" sz="1200" dirty="0" err="1">
                <a:solidFill>
                  <a:srgbClr val="30587D"/>
                </a:solidFill>
              </a:rPr>
              <a:t>doi</a:t>
            </a:r>
            <a:r>
              <a:rPr lang="en-US" sz="1200" dirty="0">
                <a:solidFill>
                  <a:srgbClr val="30587D"/>
                </a:solidFill>
              </a:rPr>
              <a:t>: 10.1111/j.1525-1497.2005.0123.x. PMID: 16050850; PMCID: PMC1490147.</a:t>
            </a:r>
          </a:p>
          <a:p>
            <a:endParaRPr lang="en-US" sz="1400" dirty="0">
              <a:solidFill>
                <a:srgbClr val="30587D"/>
              </a:solidFill>
            </a:endParaRPr>
          </a:p>
          <a:p>
            <a:endParaRPr lang="en-US" sz="1200" dirty="0">
              <a:solidFill>
                <a:srgbClr val="30587D"/>
              </a:solidFill>
            </a:endParaRPr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D2DE885D-CBA2-4D66-2AE7-BA53AE0A126D}"/>
              </a:ext>
            </a:extLst>
          </p:cNvPr>
          <p:cNvSpPr/>
          <p:nvPr/>
        </p:nvSpPr>
        <p:spPr>
          <a:xfrm>
            <a:off x="6629328" y="1258645"/>
            <a:ext cx="284922" cy="289963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A45EBA-F96F-351B-EFAA-37068B92C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3" y="1062543"/>
            <a:ext cx="6383903" cy="4413097"/>
          </a:xfrm>
          <a:prstGeom prst="rect">
            <a:avLst/>
          </a:prstGeom>
        </p:spPr>
      </p:pic>
      <p:sp>
        <p:nvSpPr>
          <p:cNvPr id="12" name="Up-Down Arrow 11">
            <a:extLst>
              <a:ext uri="{FF2B5EF4-FFF2-40B4-BE49-F238E27FC236}">
                <a16:creationId xmlns:a16="http://schemas.microsoft.com/office/drawing/2014/main" id="{90B3D90B-DF73-32D4-166A-6114FE81E31C}"/>
              </a:ext>
            </a:extLst>
          </p:cNvPr>
          <p:cNvSpPr/>
          <p:nvPr/>
        </p:nvSpPr>
        <p:spPr>
          <a:xfrm>
            <a:off x="7331491" y="1645686"/>
            <a:ext cx="284922" cy="3343825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01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19" y="0"/>
            <a:ext cx="11358561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Form A1a: Discrimination Experiences</a:t>
            </a:r>
          </a:p>
        </p:txBody>
      </p:sp>
      <p:cxnSp>
        <p:nvCxnSpPr>
          <p:cNvPr id="3" name="Google Shape;85;p17">
            <a:extLst>
              <a:ext uri="{FF2B5EF4-FFF2-40B4-BE49-F238E27FC236}">
                <a16:creationId xmlns:a16="http://schemas.microsoft.com/office/drawing/2014/main" id="{B412350E-8E42-F566-F091-4B8E9BA9674F}"/>
              </a:ext>
            </a:extLst>
          </p:cNvPr>
          <p:cNvCxnSpPr>
            <a:cxnSpLocks/>
          </p:cNvCxnSpPr>
          <p:nvPr/>
        </p:nvCxnSpPr>
        <p:spPr>
          <a:xfrm>
            <a:off x="994583" y="718078"/>
            <a:ext cx="10249725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2FBEF7D-7B08-79DA-69B1-D93D1B043545}"/>
              </a:ext>
            </a:extLst>
          </p:cNvPr>
          <p:cNvSpPr txBox="1"/>
          <p:nvPr/>
        </p:nvSpPr>
        <p:spPr>
          <a:xfrm>
            <a:off x="5727994" y="1409394"/>
            <a:ext cx="53953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0587D"/>
                </a:solidFill>
              </a:rPr>
              <a:t>Everyday Discrimination Index</a:t>
            </a:r>
          </a:p>
          <a:p>
            <a:endParaRPr lang="en-US" b="1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87D"/>
                </a:solidFill>
              </a:rPr>
              <a:t>Widely used index of perceived discrimination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587D"/>
                </a:solidFill>
              </a:rPr>
              <a:t>Can sum for an index score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0587D"/>
              </a:solidFill>
            </a:endParaRPr>
          </a:p>
          <a:p>
            <a:r>
              <a:rPr lang="en-US" sz="1200" dirty="0">
                <a:solidFill>
                  <a:srgbClr val="30587D"/>
                </a:solidFill>
              </a:rPr>
              <a:t>Williams, D. R., Yu, Y., Jackson, J. S., &amp; Anderson, N. B. (1997). </a:t>
            </a:r>
            <a:r>
              <a:rPr lang="en-US" sz="1200" dirty="0">
                <a:solidFill>
                  <a:srgbClr val="30587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Racial Differences in Physical and Mental Health: Socioeconomic Status, Stress, and Discrimination</a:t>
            </a:r>
            <a:r>
              <a:rPr lang="en-US" sz="1200" dirty="0">
                <a:solidFill>
                  <a:srgbClr val="30587D"/>
                </a:solidFill>
              </a:rPr>
              <a:t>. Journal of Health Psychology , 2 (3), 335-351.</a:t>
            </a:r>
          </a:p>
          <a:p>
            <a:endParaRPr lang="en-US" sz="1400" dirty="0">
              <a:solidFill>
                <a:srgbClr val="30587D"/>
              </a:solidFill>
            </a:endParaRPr>
          </a:p>
          <a:p>
            <a:endParaRPr lang="en-US" sz="1200" dirty="0">
              <a:solidFill>
                <a:srgbClr val="30587D"/>
              </a:solidFill>
            </a:endParaRP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AB3FFF59-759E-86F5-CE27-9289218AC6A1}"/>
              </a:ext>
            </a:extLst>
          </p:cNvPr>
          <p:cNvSpPr/>
          <p:nvPr/>
        </p:nvSpPr>
        <p:spPr>
          <a:xfrm>
            <a:off x="5023457" y="1431189"/>
            <a:ext cx="284922" cy="289963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B86A9-176D-DB7C-64F5-512D4982D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5" y="935480"/>
            <a:ext cx="4077149" cy="1531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2B3A7-B26E-3490-3523-F80F80840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5" y="2466675"/>
            <a:ext cx="4077149" cy="2586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A7E78-5A15-BF2F-EA18-1A82AF516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57" y="3898614"/>
            <a:ext cx="4819692" cy="2308172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C6978535-63A5-5767-A840-F9CFEEA71A17}"/>
              </a:ext>
            </a:extLst>
          </p:cNvPr>
          <p:cNvSpPr/>
          <p:nvPr/>
        </p:nvSpPr>
        <p:spPr>
          <a:xfrm>
            <a:off x="5578536" y="5448606"/>
            <a:ext cx="897810" cy="3282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705FBA-D2CC-1444-C3D9-F62A8ED5D634}"/>
              </a:ext>
            </a:extLst>
          </p:cNvPr>
          <p:cNvSpPr txBox="1"/>
          <p:nvPr/>
        </p:nvSpPr>
        <p:spPr>
          <a:xfrm>
            <a:off x="399183" y="5289565"/>
            <a:ext cx="517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87D"/>
                </a:solidFill>
              </a:rPr>
              <a:t>Additional items to assess population-specific effects e.g., empirically observed age, period, cohort effects</a:t>
            </a:r>
          </a:p>
        </p:txBody>
      </p:sp>
    </p:spTree>
    <p:extLst>
      <p:ext uri="{BB962C8B-B14F-4D97-AF65-F5344CB8AC3E}">
        <p14:creationId xmlns:p14="http://schemas.microsoft.com/office/powerpoint/2010/main" val="203819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15F4-1C17-BAEA-2D96-A0E04A48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5511"/>
            <a:ext cx="10515600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Thank you!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617F428-DB67-611A-911D-4AD601CF1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0575"/>
              </p:ext>
            </p:extLst>
          </p:nvPr>
        </p:nvGraphicFramePr>
        <p:xfrm>
          <a:off x="468644" y="3123293"/>
          <a:ext cx="6496215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852">
                  <a:extLst>
                    <a:ext uri="{9D8B030D-6E8A-4147-A177-3AD203B41FA5}">
                      <a16:colId xmlns:a16="http://schemas.microsoft.com/office/drawing/2014/main" val="4050938227"/>
                    </a:ext>
                  </a:extLst>
                </a:gridCol>
                <a:gridCol w="3251363">
                  <a:extLst>
                    <a:ext uri="{9D8B030D-6E8A-4147-A177-3AD203B41FA5}">
                      <a16:colId xmlns:a16="http://schemas.microsoft.com/office/drawing/2014/main" val="309730150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Lisa Barnes, PhD</a:t>
                      </a:r>
                      <a:endParaRPr lang="en-US" sz="1600" b="1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Megan Zuelsdorff, PhD</a:t>
                      </a:r>
                      <a:endParaRPr lang="en-US" sz="1600" b="1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57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Erin Abner, PhD, MPH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Monica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Rosselli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, PhD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81924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Joyce Balls-Berry, PhD, MPE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Nina Silverberg, PhD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9665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Gregory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Jicha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, MD, PhD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Shana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Stites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, PsyD, MS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4078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Patricia Jones, DrPH, MPH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Rachel Whitmer, PhD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3126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Serggio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Lanata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, MD, MS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Consuelo Wilkins, MD, MSCI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9216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Gladys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Maestre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4F78"/>
                          </a:solidFill>
                          <a:effectLst/>
                          <a:uLnTx/>
                          <a:uFillTx/>
                          <a:latin typeface="Helvetica Neue" panose="02000503000000020004"/>
                          <a:ea typeface="+mn-ea"/>
                          <a:cs typeface="+mn-cs"/>
                        </a:rPr>
                        <a:t>, MD, PhD</a:t>
                      </a:r>
                      <a:endParaRPr lang="en-US" sz="1600" b="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5461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BABB1B-5E5D-44A2-3CFB-FE1982BA537D}"/>
              </a:ext>
            </a:extLst>
          </p:cNvPr>
          <p:cNvSpPr txBox="1"/>
          <p:nvPr/>
        </p:nvSpPr>
        <p:spPr>
          <a:xfrm>
            <a:off x="457099" y="2493741"/>
            <a:ext cx="499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Special thanks to SDOH Work group!!</a:t>
            </a:r>
          </a:p>
        </p:txBody>
      </p:sp>
    </p:spTree>
    <p:extLst>
      <p:ext uri="{BB962C8B-B14F-4D97-AF65-F5344CB8AC3E}">
        <p14:creationId xmlns:p14="http://schemas.microsoft.com/office/powerpoint/2010/main" val="319936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48560-04EF-E44E-5F3C-BA47914EE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99" y="1106349"/>
            <a:ext cx="10392833" cy="558800"/>
          </a:xfrm>
        </p:spPr>
        <p:txBody>
          <a:bodyPr>
            <a:normAutofit/>
          </a:bodyPr>
          <a:lstStyle/>
          <a:p>
            <a:pPr marL="0" lvl="1" indent="0" algn="ctr">
              <a:buNone/>
              <a:defRPr/>
            </a:pPr>
            <a:r>
              <a:rPr lang="en-US" sz="26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			Disparities in ADRD and research representation</a:t>
            </a:r>
            <a:endParaRPr lang="en-US" sz="18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  <a:p>
            <a:pPr marL="274320" lvl="1" indent="0">
              <a:buNone/>
            </a:pPr>
            <a:endParaRPr lang="en-US" sz="14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86" y="214136"/>
            <a:ext cx="11904133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Data gaps are a barrier to equitable ADRD science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829800" y="4186766"/>
            <a:ext cx="2057400" cy="558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C1C10"/>
                </a:solidFill>
              </a:rPr>
              <a:t>Vascular Risk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829800" y="5113866"/>
            <a:ext cx="2057400" cy="584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C1C10"/>
                </a:solidFill>
              </a:rPr>
              <a:t>Brain Health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829800" y="6053666"/>
            <a:ext cx="2057400" cy="58420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C1C10"/>
                </a:solidFill>
              </a:rPr>
              <a:t>Cognitive Function</a:t>
            </a:r>
          </a:p>
        </p:txBody>
      </p:sp>
      <p:sp>
        <p:nvSpPr>
          <p:cNvPr id="32" name="Right Arrow 31"/>
          <p:cNvSpPr/>
          <p:nvPr/>
        </p:nvSpPr>
        <p:spPr>
          <a:xfrm rot="5400000" flipV="1">
            <a:off x="10719837" y="4841564"/>
            <a:ext cx="429727" cy="23773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5400000" flipV="1">
            <a:off x="10719838" y="5806764"/>
            <a:ext cx="429727" cy="23773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2809896" y="2201685"/>
            <a:ext cx="6969104" cy="2912181"/>
          </a:xfrm>
          <a:prstGeom prst="straightConnector1">
            <a:avLst/>
          </a:prstGeom>
          <a:ln w="104775" cmpd="sng">
            <a:solidFill>
              <a:schemeClr val="accent5">
                <a:lumMod val="50000"/>
              </a:schemeClr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4035DF-4344-629B-09DC-0E0929DF7201}"/>
              </a:ext>
            </a:extLst>
          </p:cNvPr>
          <p:cNvCxnSpPr>
            <a:cxnSpLocks/>
          </p:cNvCxnSpPr>
          <p:nvPr/>
        </p:nvCxnSpPr>
        <p:spPr>
          <a:xfrm>
            <a:off x="1418165" y="2865942"/>
            <a:ext cx="2044701" cy="3068155"/>
          </a:xfrm>
          <a:prstGeom prst="straightConnector1">
            <a:avLst/>
          </a:prstGeom>
          <a:ln w="57150" cap="flat" cmpd="sng" algn="ctr">
            <a:solidFill>
              <a:schemeClr val="accent5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6D8C71C-6642-C859-1BE2-934DD4448626}"/>
              </a:ext>
            </a:extLst>
          </p:cNvPr>
          <p:cNvSpPr/>
          <p:nvPr/>
        </p:nvSpPr>
        <p:spPr>
          <a:xfrm>
            <a:off x="537633" y="6140494"/>
            <a:ext cx="2057400" cy="558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C1C10"/>
                </a:solidFill>
              </a:rPr>
              <a:t>Eligibility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0902535-421A-12DC-CE51-FB82BAE3D4BF}"/>
              </a:ext>
            </a:extLst>
          </p:cNvPr>
          <p:cNvSpPr/>
          <p:nvPr/>
        </p:nvSpPr>
        <p:spPr>
          <a:xfrm>
            <a:off x="2809896" y="6140494"/>
            <a:ext cx="2057400" cy="584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C1C10"/>
                </a:solidFill>
              </a:rPr>
              <a:t>Participation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EB5F6EC-2341-0E00-5696-BB67D092BEE3}"/>
              </a:ext>
            </a:extLst>
          </p:cNvPr>
          <p:cNvSpPr/>
          <p:nvPr/>
        </p:nvSpPr>
        <p:spPr>
          <a:xfrm>
            <a:off x="5100253" y="6140494"/>
            <a:ext cx="2057400" cy="584200"/>
          </a:xfrm>
          <a:prstGeom prst="roundRect">
            <a:avLst/>
          </a:prstGeom>
          <a:solidFill>
            <a:srgbClr val="DEE2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C1C10"/>
                </a:solidFill>
              </a:rPr>
              <a:t>Retention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12E7FA9-AA7F-8333-0DCC-032D061BEB1E}"/>
              </a:ext>
            </a:extLst>
          </p:cNvPr>
          <p:cNvSpPr/>
          <p:nvPr/>
        </p:nvSpPr>
        <p:spPr>
          <a:xfrm flipV="1">
            <a:off x="2595033" y="6309451"/>
            <a:ext cx="429727" cy="23773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5702F4B-B1F6-E00C-A4DD-9923D6778290}"/>
              </a:ext>
            </a:extLst>
          </p:cNvPr>
          <p:cNvSpPr/>
          <p:nvPr/>
        </p:nvSpPr>
        <p:spPr>
          <a:xfrm flipV="1">
            <a:off x="4861421" y="6309451"/>
            <a:ext cx="429727" cy="23773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39699" y="1706386"/>
            <a:ext cx="2556933" cy="990599"/>
          </a:xfrm>
          <a:prstGeom prst="roundRect">
            <a:avLst/>
          </a:prstGeom>
          <a:solidFill>
            <a:srgbClr val="16B0B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C1C10"/>
                </a:solidFill>
              </a:rPr>
              <a:t>Minoritized Status</a:t>
            </a:r>
          </a:p>
          <a:p>
            <a:pPr algn="ctr"/>
            <a:r>
              <a:rPr lang="en-US" dirty="0">
                <a:solidFill>
                  <a:srgbClr val="1C1C10"/>
                </a:solidFill>
              </a:rPr>
              <a:t>(Race, Ethnicity)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DC06C3-0088-1688-7AE8-F211C63B0B2F}"/>
              </a:ext>
            </a:extLst>
          </p:cNvPr>
          <p:cNvGrpSpPr/>
          <p:nvPr/>
        </p:nvGrpSpPr>
        <p:grpSpPr>
          <a:xfrm>
            <a:off x="3838596" y="3657775"/>
            <a:ext cx="2057400" cy="1789602"/>
            <a:chOff x="3838596" y="3657775"/>
            <a:chExt cx="2057400" cy="178960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01240F9-5227-EE35-DF94-4C17188D82D1}"/>
                </a:ext>
              </a:extLst>
            </p:cNvPr>
            <p:cNvSpPr/>
            <p:nvPr/>
          </p:nvSpPr>
          <p:spPr>
            <a:xfrm>
              <a:off x="3838596" y="3657775"/>
              <a:ext cx="2057400" cy="17896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57BE29-BD78-3703-E0F4-12255B0821F1}"/>
                </a:ext>
              </a:extLst>
            </p:cNvPr>
            <p:cNvSpPr txBox="1"/>
            <p:nvPr/>
          </p:nvSpPr>
          <p:spPr>
            <a:xfrm>
              <a:off x="4030148" y="4213357"/>
              <a:ext cx="16625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Imprecise Proxy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39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5901A-863F-4267-A32B-729867D7A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67" y="0"/>
            <a:ext cx="69333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AFAD56-BEA4-499F-A4EF-FAF934225A41}"/>
              </a:ext>
            </a:extLst>
          </p:cNvPr>
          <p:cNvSpPr/>
          <p:nvPr/>
        </p:nvSpPr>
        <p:spPr>
          <a:xfrm>
            <a:off x="391942" y="84951"/>
            <a:ext cx="51684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94F78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Why a new form on SDOH?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95964E-DE1D-4E52-8879-3FBBA994BC79}"/>
              </a:ext>
            </a:extLst>
          </p:cNvPr>
          <p:cNvSpPr/>
          <p:nvPr/>
        </p:nvSpPr>
        <p:spPr>
          <a:xfrm>
            <a:off x="266700" y="22104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1941"/>
                </a:solidFill>
                <a:effectLst/>
                <a:uLnTx/>
                <a:uFillTx/>
                <a:latin typeface="Cooper Hewitt"/>
                <a:ea typeface="+mn-ea"/>
                <a:cs typeface="+mn-cs"/>
              </a:rPr>
              <a:t>conditions in the environments where people are born, live, learn, work, play, and 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FA7F3-98DB-4C2E-A262-794445055F36}"/>
              </a:ext>
            </a:extLst>
          </p:cNvPr>
          <p:cNvSpPr txBox="1"/>
          <p:nvPr/>
        </p:nvSpPr>
        <p:spPr>
          <a:xfrm>
            <a:off x="733425" y="3590925"/>
            <a:ext cx="452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Hewitt"/>
                <a:ea typeface="+mn-ea"/>
                <a:cs typeface="+mn-cs"/>
              </a:rPr>
              <a:t>Non-medical factors that influence health outcomes</a:t>
            </a:r>
          </a:p>
        </p:txBody>
      </p:sp>
    </p:spTree>
    <p:extLst>
      <p:ext uri="{BB962C8B-B14F-4D97-AF65-F5344CB8AC3E}">
        <p14:creationId xmlns:p14="http://schemas.microsoft.com/office/powerpoint/2010/main" val="112325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796" y="16777"/>
            <a:ext cx="9144000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Form A1a: SDOH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3233B04-725A-115F-63DF-5C016C26702E}"/>
              </a:ext>
            </a:extLst>
          </p:cNvPr>
          <p:cNvSpPr txBox="1">
            <a:spLocks/>
          </p:cNvSpPr>
          <p:nvPr/>
        </p:nvSpPr>
        <p:spPr>
          <a:xfrm>
            <a:off x="1524000" y="801141"/>
            <a:ext cx="9144000" cy="52557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/>
                <a:ea typeface="Helvetica Neue" panose="02000503000000020004" pitchFamily="2" charset="0"/>
                <a:cs typeface="Arial"/>
              </a:rPr>
              <a:t>Purpose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Collect data on social conditions of our participants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Represent risk/protective factors beyond what can be gathered from ADI or other public databases </a:t>
            </a:r>
          </a:p>
          <a:p>
            <a:pPr marL="0" indent="0">
              <a:buNone/>
            </a:pPr>
            <a:endParaRPr lang="en-US" sz="2400" dirty="0">
              <a:latin typeface="Arial"/>
              <a:ea typeface="Helvetica Neue" panose="02000503000000020004" pitchFamily="2" charset="0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latin typeface="Arial"/>
                <a:ea typeface="Helvetica Neue" panose="02000503000000020004" pitchFamily="2" charset="0"/>
                <a:cs typeface="Arial"/>
              </a:rPr>
              <a:t>Constructs</a:t>
            </a:r>
            <a:endParaRPr lang="en-US" sz="2400" dirty="0">
              <a:latin typeface="Arial"/>
              <a:ea typeface="Helvetica Neue" panose="02000503000000020004" pitchFamily="2" charset="0"/>
              <a:cs typeface="Arial"/>
            </a:endParaRP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Section 1: Transportation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Section 2: Financial Security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Section 3: Social connections, activities, and environment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Section 4: Experiences with healthcare system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Section 5: Experiences of discrimination</a:t>
            </a:r>
          </a:p>
          <a:p>
            <a:pPr marL="0" indent="0">
              <a:buNone/>
            </a:pPr>
            <a:endParaRPr lang="en-US" sz="2400" dirty="0">
              <a:latin typeface="Arial"/>
              <a:ea typeface="Helvetica Neue" panose="02000503000000020004" pitchFamily="2" charset="0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ea typeface="Helvetica Neue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747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796" y="16777"/>
            <a:ext cx="9144000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Form A1a: SDOH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D49CF5-25CC-FC2B-9C6E-F83E02A20498}"/>
              </a:ext>
            </a:extLst>
          </p:cNvPr>
          <p:cNvSpPr txBox="1">
            <a:spLocks/>
          </p:cNvSpPr>
          <p:nvPr/>
        </p:nvSpPr>
        <p:spPr>
          <a:xfrm>
            <a:off x="1526796" y="935357"/>
            <a:ext cx="9144000" cy="49872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/>
                <a:ea typeface="Helvetica Neue" panose="02000503000000020004" pitchFamily="2" charset="0"/>
                <a:cs typeface="Arial"/>
              </a:rPr>
              <a:t>Key Points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How should it be administered?</a:t>
            </a:r>
          </a:p>
          <a:p>
            <a:pPr lvl="1"/>
            <a:r>
              <a:rPr lang="en-US" sz="2000" dirty="0">
                <a:latin typeface="Arial"/>
                <a:ea typeface="Helvetica Neue" panose="02000503000000020004" pitchFamily="2" charset="0"/>
                <a:cs typeface="Arial"/>
              </a:rPr>
              <a:t>Self-administered by participant (not co-participant) or administered by ADRC staff directly with participant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Who should receive the form?</a:t>
            </a:r>
          </a:p>
          <a:p>
            <a:pPr lvl="1"/>
            <a:r>
              <a:rPr lang="en-US" sz="2000" dirty="0">
                <a:latin typeface="Arial"/>
                <a:ea typeface="Helvetica Neue" panose="02000503000000020004" pitchFamily="2" charset="0"/>
                <a:cs typeface="Arial"/>
              </a:rPr>
              <a:t>Participants with a CDR &lt; 1 (NCI or MCI ok)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How long does it take?</a:t>
            </a:r>
          </a:p>
          <a:p>
            <a:pPr lvl="1"/>
            <a:r>
              <a:rPr lang="en-US" sz="2000" dirty="0">
                <a:latin typeface="Arial"/>
                <a:ea typeface="Helvetica Neue" panose="02000503000000020004" pitchFamily="2" charset="0"/>
                <a:cs typeface="Arial"/>
              </a:rPr>
              <a:t>5 – 8 minutes based on pilot testing of older adults without cognitive impairment</a:t>
            </a:r>
          </a:p>
          <a:p>
            <a:r>
              <a:rPr lang="en-US" sz="2400" dirty="0">
                <a:latin typeface="Arial"/>
                <a:ea typeface="Helvetica Neue" panose="02000503000000020004" pitchFamily="2" charset="0"/>
                <a:cs typeface="Arial"/>
              </a:rPr>
              <a:t>How often should we give it?</a:t>
            </a:r>
          </a:p>
          <a:p>
            <a:pPr lvl="1"/>
            <a:r>
              <a:rPr lang="en-US" sz="2000" dirty="0">
                <a:latin typeface="Arial"/>
                <a:ea typeface="Helvetica Neue" panose="02000503000000020004" pitchFamily="2" charset="0"/>
                <a:cs typeface="Arial"/>
              </a:rPr>
              <a:t>Mandatory for the initial UDSv4 visit packet</a:t>
            </a:r>
          </a:p>
          <a:p>
            <a:pPr lvl="1"/>
            <a:r>
              <a:rPr lang="en-US" sz="2000" dirty="0">
                <a:latin typeface="Arial"/>
                <a:ea typeface="Helvetica Neue" panose="02000503000000020004" pitchFamily="2" charset="0"/>
                <a:cs typeface="Arial"/>
              </a:rPr>
              <a:t>It can be given every year; encouraged but not required to measure changes in SDOH over time</a:t>
            </a:r>
          </a:p>
        </p:txBody>
      </p:sp>
    </p:spTree>
    <p:extLst>
      <p:ext uri="{BB962C8B-B14F-4D97-AF65-F5344CB8AC3E}">
        <p14:creationId xmlns:p14="http://schemas.microsoft.com/office/powerpoint/2010/main" val="286359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19" y="0"/>
            <a:ext cx="11358561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Form A1a: Utilization and Scoring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BBA4D-C116-6DD1-2DE9-22DBB18DFA5D}"/>
              </a:ext>
            </a:extLst>
          </p:cNvPr>
          <p:cNvSpPr txBox="1">
            <a:spLocks/>
          </p:cNvSpPr>
          <p:nvPr/>
        </p:nvSpPr>
        <p:spPr>
          <a:xfrm>
            <a:off x="1526796" y="935357"/>
            <a:ext cx="9144000" cy="49872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/>
                <a:ea typeface="Helvetica Neue" panose="02000503000000020004" pitchFamily="2" charset="0"/>
                <a:cs typeface="Arial"/>
              </a:rPr>
              <a:t>Key Points</a:t>
            </a:r>
          </a:p>
          <a:p>
            <a:pPr marL="0" indent="0">
              <a:buNone/>
            </a:pPr>
            <a:endParaRPr lang="en-US" sz="1200" dirty="0">
              <a:solidFill>
                <a:srgbClr val="30587D"/>
              </a:solidFill>
              <a:latin typeface="Arial"/>
              <a:ea typeface="Helvetica Neue" panose="02000503000000020004" pitchFamily="2" charset="0"/>
              <a:cs typeface="Arial"/>
            </a:endParaRPr>
          </a:p>
          <a:p>
            <a:r>
              <a:rPr lang="en-US" sz="2400" dirty="0">
                <a:solidFill>
                  <a:srgbClr val="30587D"/>
                </a:solidFill>
                <a:latin typeface="Arial"/>
                <a:ea typeface="Helvetica Neue" panose="02000503000000020004" pitchFamily="2" charset="0"/>
                <a:cs typeface="Arial"/>
              </a:rPr>
              <a:t>Five major constructs often include sub-constructs drawn from different sources/scales</a:t>
            </a:r>
          </a:p>
          <a:p>
            <a:pPr marL="0" indent="0">
              <a:buNone/>
            </a:pPr>
            <a:endParaRPr lang="en-US" sz="2000" dirty="0">
              <a:solidFill>
                <a:srgbClr val="30587D"/>
              </a:solidFill>
              <a:latin typeface="Arial"/>
              <a:ea typeface="Helvetica Neue" panose="02000503000000020004" pitchFamily="2" charset="0"/>
              <a:cs typeface="Arial"/>
            </a:endParaRPr>
          </a:p>
          <a:p>
            <a:r>
              <a:rPr lang="en-US" sz="2400" dirty="0">
                <a:solidFill>
                  <a:srgbClr val="30587D"/>
                </a:solidFill>
                <a:latin typeface="Arial"/>
                <a:ea typeface="Helvetica Neue" panose="02000503000000020004" pitchFamily="2" charset="0"/>
                <a:cs typeface="Arial"/>
              </a:rPr>
              <a:t>All item responses should be recorded individually and not summed at the data-entry stage</a:t>
            </a:r>
          </a:p>
          <a:p>
            <a:pPr marL="0" indent="0">
              <a:buNone/>
            </a:pPr>
            <a:endParaRPr lang="en-US" sz="2000" dirty="0">
              <a:solidFill>
                <a:srgbClr val="30587D"/>
              </a:solidFill>
              <a:latin typeface="Arial"/>
              <a:ea typeface="Helvetica Neue" panose="02000503000000020004" pitchFamily="2" charset="0"/>
              <a:cs typeface="Arial"/>
            </a:endParaRPr>
          </a:p>
          <a:p>
            <a:r>
              <a:rPr lang="en-US" sz="2400" dirty="0">
                <a:solidFill>
                  <a:srgbClr val="30587D"/>
                </a:solidFill>
                <a:latin typeface="Arial"/>
                <a:ea typeface="Helvetica Neue" panose="02000503000000020004" pitchFamily="2" charset="0"/>
                <a:cs typeface="Arial"/>
              </a:rPr>
              <a:t>Scoring and data utilization will be study-specific</a:t>
            </a:r>
          </a:p>
          <a:p>
            <a:endParaRPr lang="en-US" sz="2400" dirty="0">
              <a:solidFill>
                <a:srgbClr val="30587D"/>
              </a:solidFill>
              <a:latin typeface="Arial"/>
              <a:ea typeface="Helvetica Neue" panose="02000503000000020004" pitchFamily="2" charset="0"/>
              <a:cs typeface="Arial"/>
            </a:endParaRPr>
          </a:p>
          <a:p>
            <a:r>
              <a:rPr lang="en-US" sz="2400" dirty="0">
                <a:solidFill>
                  <a:srgbClr val="30587D"/>
                </a:solidFill>
                <a:latin typeface="Arial"/>
                <a:ea typeface="Helvetica Neue" panose="02000503000000020004" pitchFamily="2" charset="0"/>
                <a:cs typeface="Arial"/>
              </a:rPr>
              <a:t>Validation studies, empirical utilization, and recommendations forthcoming in a publication on module development process</a:t>
            </a:r>
            <a:endParaRPr lang="en-US" sz="2000" dirty="0">
              <a:solidFill>
                <a:srgbClr val="30587D"/>
              </a:solidFill>
              <a:latin typeface="Arial"/>
              <a:ea typeface="Helvetica Neue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0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19" y="0"/>
            <a:ext cx="11358561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Form A1a: Transportation Security</a:t>
            </a:r>
          </a:p>
        </p:txBody>
      </p:sp>
      <p:cxnSp>
        <p:nvCxnSpPr>
          <p:cNvPr id="3" name="Google Shape;85;p17">
            <a:extLst>
              <a:ext uri="{FF2B5EF4-FFF2-40B4-BE49-F238E27FC236}">
                <a16:creationId xmlns:a16="http://schemas.microsoft.com/office/drawing/2014/main" id="{02B73A7D-DF23-05AA-A077-8061A2B4C135}"/>
              </a:ext>
            </a:extLst>
          </p:cNvPr>
          <p:cNvCxnSpPr>
            <a:cxnSpLocks/>
          </p:cNvCxnSpPr>
          <p:nvPr/>
        </p:nvCxnSpPr>
        <p:spPr>
          <a:xfrm>
            <a:off x="994583" y="718078"/>
            <a:ext cx="10249725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518E94A-E790-D733-3B1F-A7DB1E524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74" y="1135223"/>
            <a:ext cx="7428024" cy="4435244"/>
          </a:xfrm>
          <a:prstGeom prst="rect">
            <a:avLst/>
          </a:prstGeom>
        </p:spPr>
      </p:pic>
      <p:sp>
        <p:nvSpPr>
          <p:cNvPr id="5" name="Up-Down Arrow 4">
            <a:extLst>
              <a:ext uri="{FF2B5EF4-FFF2-40B4-BE49-F238E27FC236}">
                <a16:creationId xmlns:a16="http://schemas.microsoft.com/office/drawing/2014/main" id="{6BC0F527-4F57-9B7E-6830-EE7A57FA1550}"/>
              </a:ext>
            </a:extLst>
          </p:cNvPr>
          <p:cNvSpPr/>
          <p:nvPr/>
        </p:nvSpPr>
        <p:spPr>
          <a:xfrm>
            <a:off x="8127080" y="1649986"/>
            <a:ext cx="284922" cy="728870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3FACE-BBD1-7E9E-F63F-621488C97B29}"/>
              </a:ext>
            </a:extLst>
          </p:cNvPr>
          <p:cNvSpPr txBox="1"/>
          <p:nvPr/>
        </p:nvSpPr>
        <p:spPr>
          <a:xfrm>
            <a:off x="8464308" y="1414256"/>
            <a:ext cx="2965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87D"/>
                </a:solidFill>
              </a:rPr>
              <a:t>First two questions created and added as independently important with committee member consensus </a:t>
            </a:r>
          </a:p>
        </p:txBody>
      </p:sp>
      <p:sp>
        <p:nvSpPr>
          <p:cNvPr id="7" name="Up-Down Arrow 6">
            <a:extLst>
              <a:ext uri="{FF2B5EF4-FFF2-40B4-BE49-F238E27FC236}">
                <a16:creationId xmlns:a16="http://schemas.microsoft.com/office/drawing/2014/main" id="{B93005FE-0E1F-0C8B-BD83-2C3017E062AA}"/>
              </a:ext>
            </a:extLst>
          </p:cNvPr>
          <p:cNvSpPr/>
          <p:nvPr/>
        </p:nvSpPr>
        <p:spPr>
          <a:xfrm>
            <a:off x="8127080" y="2891937"/>
            <a:ext cx="284922" cy="250001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3C06C6-AB76-E8DA-1B4C-395185C95AA8}"/>
              </a:ext>
            </a:extLst>
          </p:cNvPr>
          <p:cNvSpPr txBox="1"/>
          <p:nvPr/>
        </p:nvSpPr>
        <p:spPr>
          <a:xfrm>
            <a:off x="8464308" y="2891937"/>
            <a:ext cx="33367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87D"/>
                </a:solidFill>
              </a:rPr>
              <a:t>Four questions drawn from validated </a:t>
            </a:r>
            <a:r>
              <a:rPr lang="en-US" i="1" dirty="0">
                <a:solidFill>
                  <a:srgbClr val="30587D"/>
                </a:solidFill>
              </a:rPr>
              <a:t>Transportation Security Index </a:t>
            </a:r>
            <a:r>
              <a:rPr lang="en-US" dirty="0">
                <a:solidFill>
                  <a:srgbClr val="30587D"/>
                </a:solidFill>
              </a:rPr>
              <a:t>and can be summed to create an index score</a:t>
            </a:r>
          </a:p>
          <a:p>
            <a:endParaRPr lang="en-US" sz="1000" dirty="0">
              <a:solidFill>
                <a:srgbClr val="30587D"/>
              </a:solidFill>
            </a:endParaRPr>
          </a:p>
          <a:p>
            <a:r>
              <a:rPr lang="en-US" sz="1200" dirty="0">
                <a:solidFill>
                  <a:srgbClr val="30587D"/>
                </a:solidFill>
              </a:rPr>
              <a:t>Murphy, Alexandra K., Alix Gould-Werth, and Jamie Griffin. 2021. “Validating the Sixteen-Item Transportation Security Index in a Nationally Representative Sample: A Confirmatory Factor Analysis.” </a:t>
            </a:r>
            <a:r>
              <a:rPr lang="en-US" sz="1200" i="1" dirty="0">
                <a:solidFill>
                  <a:srgbClr val="30587D"/>
                </a:solidFill>
              </a:rPr>
              <a:t>Survey Practice</a:t>
            </a:r>
            <a:r>
              <a:rPr lang="en-US" sz="1200" dirty="0">
                <a:solidFill>
                  <a:srgbClr val="30587D"/>
                </a:solidFill>
              </a:rPr>
              <a:t> 14 (1). </a:t>
            </a:r>
            <a:r>
              <a:rPr lang="en-US" sz="1200" dirty="0">
                <a:solidFill>
                  <a:srgbClr val="30587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https://doi.org/10.29115/SP-2021-0011</a:t>
            </a:r>
            <a:r>
              <a:rPr lang="en-US" sz="1200" dirty="0">
                <a:solidFill>
                  <a:srgbClr val="30587D"/>
                </a:solidFill>
              </a:rPr>
              <a:t>.</a:t>
            </a:r>
            <a:endParaRPr lang="en-US" sz="1200" i="1" dirty="0">
              <a:solidFill>
                <a:srgbClr val="305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3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19" y="0"/>
            <a:ext cx="11358561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Form A1a: Financial Stress</a:t>
            </a:r>
          </a:p>
        </p:txBody>
      </p:sp>
      <p:cxnSp>
        <p:nvCxnSpPr>
          <p:cNvPr id="3" name="Google Shape;85;p17">
            <a:extLst>
              <a:ext uri="{FF2B5EF4-FFF2-40B4-BE49-F238E27FC236}">
                <a16:creationId xmlns:a16="http://schemas.microsoft.com/office/drawing/2014/main" id="{DCED9BA9-8E1D-723D-B570-B9C368149EFD}"/>
              </a:ext>
            </a:extLst>
          </p:cNvPr>
          <p:cNvCxnSpPr>
            <a:cxnSpLocks/>
          </p:cNvCxnSpPr>
          <p:nvPr/>
        </p:nvCxnSpPr>
        <p:spPr>
          <a:xfrm>
            <a:off x="994583" y="718078"/>
            <a:ext cx="10249725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0F17C0A-6C33-94AD-AD21-07D0654FC3C8}"/>
              </a:ext>
            </a:extLst>
          </p:cNvPr>
          <p:cNvSpPr txBox="1"/>
          <p:nvPr/>
        </p:nvSpPr>
        <p:spPr>
          <a:xfrm>
            <a:off x="6405726" y="1204269"/>
            <a:ext cx="539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87D"/>
                </a:solidFill>
              </a:rPr>
              <a:t>Income question originally added to A1 (Demographics)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FA3AE-3792-4D82-DF99-E23D384C141B}"/>
              </a:ext>
            </a:extLst>
          </p:cNvPr>
          <p:cNvSpPr txBox="1"/>
          <p:nvPr/>
        </p:nvSpPr>
        <p:spPr>
          <a:xfrm>
            <a:off x="6287391" y="2791138"/>
            <a:ext cx="551366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87D"/>
                </a:solidFill>
              </a:rPr>
              <a:t>Questions from the Health and Retirement Study (HRS)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Recent (“In the last 12 months”) versions added based on ADRC feedback and committee consensus</a:t>
            </a:r>
          </a:p>
          <a:p>
            <a:endParaRPr lang="en-US" sz="8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Items originally selected for HRS based on their prevalent use as measures of objective and subjective financial hardship</a:t>
            </a:r>
          </a:p>
          <a:p>
            <a:endParaRPr lang="en-US" sz="8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Have been used individually or summed as index scores in various ways for studies across health and social science journals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562A4-B30A-F2BA-C8BA-422825006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4" y="879164"/>
            <a:ext cx="5063841" cy="890766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FE51C176-4AA0-6991-313F-9191C19522FB}"/>
              </a:ext>
            </a:extLst>
          </p:cNvPr>
          <p:cNvSpPr/>
          <p:nvPr/>
        </p:nvSpPr>
        <p:spPr>
          <a:xfrm>
            <a:off x="5861645" y="1255200"/>
            <a:ext cx="544081" cy="3001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E5E3F-3BB4-9E37-9657-BF3E8DDCC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1" y="1977586"/>
            <a:ext cx="5128898" cy="1355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CE9FD-3361-BB13-14B4-373CFA5F6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4" y="3324082"/>
            <a:ext cx="5101695" cy="2552139"/>
          </a:xfrm>
          <a:prstGeom prst="rect">
            <a:avLst/>
          </a:prstGeom>
        </p:spPr>
      </p:pic>
      <p:sp>
        <p:nvSpPr>
          <p:cNvPr id="10" name="Up-Down Arrow 9">
            <a:extLst>
              <a:ext uri="{FF2B5EF4-FFF2-40B4-BE49-F238E27FC236}">
                <a16:creationId xmlns:a16="http://schemas.microsoft.com/office/drawing/2014/main" id="{6B50813A-ADE5-8C05-C895-B388D0DF5F99}"/>
              </a:ext>
            </a:extLst>
          </p:cNvPr>
          <p:cNvSpPr/>
          <p:nvPr/>
        </p:nvSpPr>
        <p:spPr>
          <a:xfrm>
            <a:off x="5880971" y="2202731"/>
            <a:ext cx="284922" cy="354450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9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4AE3-F44C-2411-E783-61063E6D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19" y="0"/>
            <a:ext cx="11358561" cy="6291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Form A1a: Financial Stress, Cont’d</a:t>
            </a:r>
          </a:p>
        </p:txBody>
      </p:sp>
      <p:cxnSp>
        <p:nvCxnSpPr>
          <p:cNvPr id="3" name="Google Shape;85;p17">
            <a:extLst>
              <a:ext uri="{FF2B5EF4-FFF2-40B4-BE49-F238E27FC236}">
                <a16:creationId xmlns:a16="http://schemas.microsoft.com/office/drawing/2014/main" id="{D0F1DC79-71DD-C098-406D-20AB29261881}"/>
              </a:ext>
            </a:extLst>
          </p:cNvPr>
          <p:cNvCxnSpPr>
            <a:cxnSpLocks/>
          </p:cNvCxnSpPr>
          <p:nvPr/>
        </p:nvCxnSpPr>
        <p:spPr>
          <a:xfrm>
            <a:off x="994583" y="718078"/>
            <a:ext cx="10249725" cy="0"/>
          </a:xfrm>
          <a:prstGeom prst="straightConnector1">
            <a:avLst/>
          </a:prstGeom>
          <a:noFill/>
          <a:ln w="9525" cap="flat" cmpd="sng">
            <a:solidFill>
              <a:srgbClr val="7FBDC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DEF6EA5-895F-48DF-1422-CE5CD90AFCC2}"/>
              </a:ext>
            </a:extLst>
          </p:cNvPr>
          <p:cNvSpPr txBox="1"/>
          <p:nvPr/>
        </p:nvSpPr>
        <p:spPr>
          <a:xfrm>
            <a:off x="6868257" y="779665"/>
            <a:ext cx="504045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87D"/>
                </a:solidFill>
              </a:rPr>
              <a:t>MacArthur Scale of Subjective Social Status (“MacArthur Ladder”</a:t>
            </a:r>
          </a:p>
          <a:p>
            <a:endParaRPr lang="en-US" sz="8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Robustly predicts morbidity, mortality, physical and psychological well-being</a:t>
            </a:r>
          </a:p>
          <a:p>
            <a:endParaRPr lang="en-US" sz="8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Each item can be used as a simple continuous score or collapsed into categories</a:t>
            </a:r>
          </a:p>
          <a:p>
            <a:r>
              <a:rPr lang="en-US" sz="1200" dirty="0">
                <a:solidFill>
                  <a:srgbClr val="30587D"/>
                </a:solidFill>
              </a:rPr>
              <a:t>Adler NE, </a:t>
            </a:r>
            <a:r>
              <a:rPr lang="en-US" sz="1200" dirty="0" err="1">
                <a:solidFill>
                  <a:srgbClr val="30587D"/>
                </a:solidFill>
              </a:rPr>
              <a:t>Epel</a:t>
            </a:r>
            <a:r>
              <a:rPr lang="en-US" sz="1200" dirty="0">
                <a:solidFill>
                  <a:srgbClr val="30587D"/>
                </a:solidFill>
              </a:rPr>
              <a:t> ES, </a:t>
            </a:r>
            <a:r>
              <a:rPr lang="en-US" sz="1200" dirty="0" err="1">
                <a:solidFill>
                  <a:srgbClr val="30587D"/>
                </a:solidFill>
              </a:rPr>
              <a:t>Castellazzo</a:t>
            </a:r>
            <a:r>
              <a:rPr lang="en-US" sz="1200" dirty="0">
                <a:solidFill>
                  <a:srgbClr val="30587D"/>
                </a:solidFill>
              </a:rPr>
              <a:t> G, </a:t>
            </a:r>
            <a:r>
              <a:rPr lang="en-US" sz="1200" dirty="0" err="1">
                <a:solidFill>
                  <a:srgbClr val="30587D"/>
                </a:solidFill>
              </a:rPr>
              <a:t>Ickovics</a:t>
            </a:r>
            <a:r>
              <a:rPr lang="en-US" sz="1200" dirty="0">
                <a:solidFill>
                  <a:srgbClr val="30587D"/>
                </a:solidFill>
              </a:rPr>
              <a:t> JR. Relationship of subjective and objective social status with psychological and physiological functioning: preliminary data in healthy white women. Health Psychol. 2000 Nov;19(6):586-92. </a:t>
            </a:r>
            <a:r>
              <a:rPr lang="en-US" sz="1200" dirty="0" err="1">
                <a:solidFill>
                  <a:srgbClr val="30587D"/>
                </a:solidFill>
              </a:rPr>
              <a:t>doi</a:t>
            </a:r>
            <a:r>
              <a:rPr lang="en-US" sz="1200" dirty="0">
                <a:solidFill>
                  <a:srgbClr val="30587D"/>
                </a:solidFill>
              </a:rPr>
              <a:t>: 10.1037//0278-6133.19.6.586. PMID: 11129362.</a:t>
            </a:r>
          </a:p>
          <a:p>
            <a:endParaRPr lang="en-US" sz="1400" dirty="0">
              <a:solidFill>
                <a:srgbClr val="30587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7AF76-2380-89B2-ED41-E3419DD3D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4" y="833553"/>
            <a:ext cx="5591889" cy="1846660"/>
          </a:xfrm>
          <a:prstGeom prst="rect">
            <a:avLst/>
          </a:prstGeom>
        </p:spPr>
      </p:pic>
      <p:sp>
        <p:nvSpPr>
          <p:cNvPr id="7" name="Up-Down Arrow 6">
            <a:extLst>
              <a:ext uri="{FF2B5EF4-FFF2-40B4-BE49-F238E27FC236}">
                <a16:creationId xmlns:a16="http://schemas.microsoft.com/office/drawing/2014/main" id="{DA4B688A-D40E-E544-D439-57F663586A33}"/>
              </a:ext>
            </a:extLst>
          </p:cNvPr>
          <p:cNvSpPr/>
          <p:nvPr/>
        </p:nvSpPr>
        <p:spPr>
          <a:xfrm>
            <a:off x="6299982" y="1122190"/>
            <a:ext cx="284922" cy="126938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EE7F5-9DE5-FBC7-EE22-4DBF2D372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4" y="4450002"/>
            <a:ext cx="5040459" cy="1756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8E91A-A1EE-C934-B646-1EA6DD6ED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5" y="2802210"/>
            <a:ext cx="5040458" cy="1647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260B1B-7E5E-21EA-5491-CD78B89BE826}"/>
              </a:ext>
            </a:extLst>
          </p:cNvPr>
          <p:cNvSpPr txBox="1"/>
          <p:nvPr/>
        </p:nvSpPr>
        <p:spPr>
          <a:xfrm>
            <a:off x="6035742" y="3786002"/>
            <a:ext cx="60176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87D"/>
                </a:solidFill>
              </a:rPr>
              <a:t>Social and Economic Status - Intergenerational</a:t>
            </a:r>
          </a:p>
          <a:p>
            <a:endParaRPr lang="en-US" sz="8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Added based on ADRC feedback and committee consensus</a:t>
            </a:r>
          </a:p>
          <a:p>
            <a:endParaRPr lang="en-US" sz="800" dirty="0">
              <a:solidFill>
                <a:srgbClr val="30587D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587D"/>
                </a:solidFill>
              </a:rPr>
              <a:t>Maternal educational attainment commonly used measure of early life SES</a:t>
            </a:r>
          </a:p>
          <a:p>
            <a:endParaRPr lang="en-US" sz="1400" dirty="0">
              <a:solidFill>
                <a:srgbClr val="30587D"/>
              </a:solidFill>
            </a:endParaRPr>
          </a:p>
        </p:txBody>
      </p:sp>
      <p:sp>
        <p:nvSpPr>
          <p:cNvPr id="11" name="Up-Down Arrow 10">
            <a:extLst>
              <a:ext uri="{FF2B5EF4-FFF2-40B4-BE49-F238E27FC236}">
                <a16:creationId xmlns:a16="http://schemas.microsoft.com/office/drawing/2014/main" id="{6157117E-641B-3A1D-9D8C-2963B72A7305}"/>
              </a:ext>
            </a:extLst>
          </p:cNvPr>
          <p:cNvSpPr/>
          <p:nvPr/>
        </p:nvSpPr>
        <p:spPr>
          <a:xfrm>
            <a:off x="5750820" y="3815309"/>
            <a:ext cx="284922" cy="126938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06a5aa-8e31-4bdb-9b13-38c58a92ec8a" xsi:nil="true"/>
    <lcf76f155ced4ddcb4097134ff3c332f xmlns="38934ba0-d0c8-4ff1-b39d-50890708cb62">
      <Terms xmlns="http://schemas.microsoft.com/office/infopath/2007/PartnerControls"/>
    </lcf76f155ced4ddcb4097134ff3c332f>
    <SharedWithUsers xmlns="ab274330-b409-4ff8-b8ad-c1dc18cc66a1">
      <UserInfo>
        <DisplayName/>
        <AccountId xsi:nil="true"/>
        <AccountType/>
      </UserInfo>
    </SharedWithUsers>
    <MediaLengthInSeconds xmlns="38934ba0-d0c8-4ff1-b39d-50890708cb6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BEFEFAD17A4B43A8378381BF28CF4F" ma:contentTypeVersion="16" ma:contentTypeDescription="Create a new document." ma:contentTypeScope="" ma:versionID="e4851534dfbc4b7da73e124283ec1382">
  <xsd:schema xmlns:xsd="http://www.w3.org/2001/XMLSchema" xmlns:xs="http://www.w3.org/2001/XMLSchema" xmlns:p="http://schemas.microsoft.com/office/2006/metadata/properties" xmlns:ns2="38934ba0-d0c8-4ff1-b39d-50890708cb62" xmlns:ns3="ab06a5aa-8e31-4bdb-9b13-38c58a92ec8a" xmlns:ns4="ab274330-b409-4ff8-b8ad-c1dc18cc66a1" targetNamespace="http://schemas.microsoft.com/office/2006/metadata/properties" ma:root="true" ma:fieldsID="8af7f2c77bcb90cfcdf1e5a8b6f25dda" ns2:_="" ns3:_="" ns4:_="">
    <xsd:import namespace="38934ba0-d0c8-4ff1-b39d-50890708cb62"/>
    <xsd:import namespace="ab06a5aa-8e31-4bdb-9b13-38c58a92ec8a"/>
    <xsd:import namespace="ab274330-b409-4ff8-b8ad-c1dc18cc6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34ba0-d0c8-4ff1-b39d-50890708cb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20148b9-20a4-48a0-acba-ba52d68a37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6a5aa-8e31-4bdb-9b13-38c58a92ec8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846acf4-3181-4eb1-9820-99773aa5b63f}" ma:internalName="TaxCatchAll" ma:showField="CatchAllData" ma:web="ab274330-b409-4ff8-b8ad-c1dc18cc66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274330-b409-4ff8-b8ad-c1dc18cc66a1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091121-B6DF-4719-B3B7-2FBA8663F2F1}">
  <ds:schemaRefs>
    <ds:schemaRef ds:uri="6347c93a-7ca0-4b32-baca-198d03ca546e"/>
    <ds:schemaRef ds:uri="7144a4fd-d089-4481-9531-eb41f1a48779"/>
    <ds:schemaRef ds:uri="ab06a5aa-8e31-4bdb-9b13-38c58a92ec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8934ba0-d0c8-4ff1-b39d-50890708cb62"/>
    <ds:schemaRef ds:uri="ab274330-b409-4ff8-b8ad-c1dc18cc66a1"/>
  </ds:schemaRefs>
</ds:datastoreItem>
</file>

<file path=customXml/itemProps2.xml><?xml version="1.0" encoding="utf-8"?>
<ds:datastoreItem xmlns:ds="http://schemas.openxmlformats.org/officeDocument/2006/customXml" ds:itemID="{6E68BC51-9E32-4A3D-978E-692FBFE577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FFD287-5028-40A9-BC01-D7914C5C4F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934ba0-d0c8-4ff1-b39d-50890708cb62"/>
    <ds:schemaRef ds:uri="ab06a5aa-8e31-4bdb-9b13-38c58a92ec8a"/>
    <ds:schemaRef ds:uri="ab274330-b409-4ff8-b8ad-c1dc18cc66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1372f5f-8e19-4efb-8afe-8eac20a980c4}" enabled="1" method="Standard" siteId="{a25fff9c-3f63-4fb2-9a8a-d9bdd0321f9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1064</Words>
  <Application>Microsoft Office PowerPoint</Application>
  <PresentationFormat>Widescreen</PresentationFormat>
  <Paragraphs>140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Cooper Hewitt</vt:lpstr>
      <vt:lpstr>Helvetica Neue</vt:lpstr>
      <vt:lpstr>Office Theme</vt:lpstr>
      <vt:lpstr>1_Office Theme</vt:lpstr>
      <vt:lpstr>Form A1a: Social Determinants of Health (SDOH)</vt:lpstr>
      <vt:lpstr>Data gaps are a barrier to equitable ADRD science</vt:lpstr>
      <vt:lpstr>PowerPoint Presentation</vt:lpstr>
      <vt:lpstr>Form A1a: SDOH</vt:lpstr>
      <vt:lpstr>Form A1a: SDOH</vt:lpstr>
      <vt:lpstr>Form A1a: Utilization and Scoring Overview</vt:lpstr>
      <vt:lpstr>Form A1a: Transportation Security</vt:lpstr>
      <vt:lpstr>Form A1a: Financial Stress</vt:lpstr>
      <vt:lpstr>Form A1a: Financial Stress, Cont’d</vt:lpstr>
      <vt:lpstr>Social Connections, Activities, and Environment</vt:lpstr>
      <vt:lpstr>Form A1a: Social Connections, Cont’d</vt:lpstr>
      <vt:lpstr>Form A1a: Healthcare Experiences</vt:lpstr>
      <vt:lpstr>Form A1a: Discrimination Experiences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NACC Presentation Template</dc:title>
  <dc:creator>mtrappp</dc:creator>
  <cp:lastModifiedBy>Lisa Barnes</cp:lastModifiedBy>
  <cp:revision>115</cp:revision>
  <dcterms:created xsi:type="dcterms:W3CDTF">2022-05-05T00:51:07Z</dcterms:created>
  <dcterms:modified xsi:type="dcterms:W3CDTF">2024-05-13T21:36:01Z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0x01010058BEFEFAD17A4B43A8378381BF28CF4F</vt:lpwstr>
  </property>
  <property fmtid="{D5CDD505-2E9C-101B-9397-08002B2CF9AE}" pid="3" name="MediaServiceImageTags">
    <vt:lpwstr/>
  </property>
  <property fmtid="{D5CDD505-2E9C-101B-9397-08002B2CF9AE}" pid="4" name="Order">
    <vt:r8>9505900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