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1104" r:id="rId5"/>
    <p:sldId id="1141" r:id="rId6"/>
    <p:sldId id="1142" r:id="rId7"/>
    <p:sldId id="1150" r:id="rId8"/>
    <p:sldId id="1149" r:id="rId9"/>
    <p:sldId id="1151" r:id="rId10"/>
    <p:sldId id="1152" r:id="rId11"/>
    <p:sldId id="1153" r:id="rId12"/>
    <p:sldId id="271" r:id="rId13"/>
    <p:sldId id="1155" r:id="rId14"/>
    <p:sldId id="1157" r:id="rId15"/>
    <p:sldId id="1158" r:id="rId16"/>
    <p:sldId id="268" r:id="rId17"/>
    <p:sldId id="11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87D"/>
    <a:srgbClr val="7FBDCA"/>
    <a:srgbClr val="184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/>
    <p:restoredTop sz="94607"/>
  </p:normalViewPr>
  <p:slideViewPr>
    <p:cSldViewPr snapToGrid="0">
      <p:cViewPr varScale="1">
        <p:scale>
          <a:sx n="68" d="100"/>
          <a:sy n="68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CD5FF-35A0-BC40-A6FA-F9C281ABCDDE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9312E-7FE0-2D48-904D-7F01C62FA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A80C2-868D-304A-938F-40BEDFA7B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9312E-7FE0-2D48-904D-7F01C62FA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9312E-7FE0-2D48-904D-7F01C62FA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71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E862-35B8-3210-FD07-622FEC9BA6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06068"/>
            <a:ext cx="9144000" cy="2387600"/>
          </a:xfrm>
        </p:spPr>
        <p:txBody>
          <a:bodyPr anchor="b">
            <a:normAutofit/>
          </a:bodyPr>
          <a:lstStyle>
            <a:lvl1pPr algn="ctr">
              <a:defRPr lang="en-US" sz="5000" b="1" kern="1200" dirty="0">
                <a:solidFill>
                  <a:srgbClr val="33A7B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BCEAE-B848-C841-9609-37F4A9820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542"/>
            <a:ext cx="9144000" cy="120042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184F78"/>
                </a:solidFill>
                <a:latin typeface="Helvetica Neue" panose="020005030000000200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D73CA-F26D-8C56-A9B3-9A94FED57E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0E2DED3A-E4EE-C205-3B58-F0A9CF7F8069}"/>
              </a:ext>
            </a:extLst>
          </p:cNvPr>
          <p:cNvCxnSpPr/>
          <p:nvPr userDrawn="1"/>
        </p:nvCxnSpPr>
        <p:spPr>
          <a:xfrm>
            <a:off x="3534000" y="4731372"/>
            <a:ext cx="5201100" cy="8925"/>
          </a:xfrm>
          <a:prstGeom prst="straightConnector1">
            <a:avLst/>
          </a:prstGeom>
          <a:noFill/>
          <a:ln w="9525" cap="flat" cmpd="sng">
            <a:solidFill>
              <a:srgbClr val="C2E0E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C8AA7D-0781-C2E9-2454-23F311F67D1F}"/>
              </a:ext>
            </a:extLst>
          </p:cNvPr>
          <p:cNvSpPr/>
          <p:nvPr userDrawn="1"/>
        </p:nvSpPr>
        <p:spPr>
          <a:xfrm>
            <a:off x="4494" y="622018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92AED8-26A9-673A-0CF2-B3762E00FF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846C3F-6DD8-BCCD-1D1D-FE0D240817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of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7BEDE80-86B5-E0B7-AECA-CBCF0E7C4353}"/>
              </a:ext>
            </a:extLst>
          </p:cNvPr>
          <p:cNvSpPr/>
          <p:nvPr userDrawn="1"/>
        </p:nvSpPr>
        <p:spPr>
          <a:xfrm>
            <a:off x="9595400" y="6216344"/>
            <a:ext cx="2596599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5A205D-5658-DC9C-0E67-C8E375A45743}"/>
              </a:ext>
            </a:extLst>
          </p:cNvPr>
          <p:cNvSpPr/>
          <p:nvPr userDrawn="1"/>
        </p:nvSpPr>
        <p:spPr>
          <a:xfrm>
            <a:off x="1590" y="6216344"/>
            <a:ext cx="1078596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5B835-E15C-0CB8-A184-8F885268A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85912" y="6315973"/>
            <a:ext cx="2090547" cy="442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918EFE-E3DE-06EB-809C-1F1039D456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844AE-D18C-6672-8ADC-35C220B412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757DA-8C5C-C039-1E02-F99F4D2E14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Top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025612-E759-6BA4-5572-9BCA8E506CE8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78268-77D2-9C4F-C9B9-0AB4DF715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C037A6-F03E-AF1F-C48B-C86D6FA25C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64B47-03FA-4103-C8A2-5D47862F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290" y="20316"/>
            <a:ext cx="7167420" cy="64165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16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4F33-189D-3533-7253-D496B2351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14" y="-1"/>
            <a:ext cx="6929582" cy="951346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6C0328-D7D9-7459-96BD-470A896452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54F03C-9560-6BA8-E06E-F09E9BD5D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E83069-6B8C-F7F4-849A-B938A4237E58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D4D74-DE43-95E5-78E8-DDA576C0DC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B12F7A-F087-DBBB-FF58-B016A84992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69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1B42A-7B03-61BD-752F-B1388348C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75451"/>
            <a:ext cx="10515600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BAC23B-16F3-6450-867F-7C7A7E070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EDB5A7-1205-2568-A11D-110BDBF2E035}"/>
              </a:ext>
            </a:extLst>
          </p:cNvPr>
          <p:cNvSpPr/>
          <p:nvPr userDrawn="1"/>
        </p:nvSpPr>
        <p:spPr>
          <a:xfrm>
            <a:off x="1589" y="23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EAF62-EF41-76BC-2C74-CCA9F9C27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111227"/>
            <a:ext cx="2090547" cy="442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9DB1F-BE29-8439-586E-AA691B719A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124" y="119024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6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BCE4D2-D957-344D-FDBD-15A097C756B8}"/>
              </a:ext>
            </a:extLst>
          </p:cNvPr>
          <p:cNvSpPr/>
          <p:nvPr userDrawn="1"/>
        </p:nvSpPr>
        <p:spPr>
          <a:xfrm>
            <a:off x="-1589" y="2349731"/>
            <a:ext cx="12190411" cy="2158539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9A117-BCB4-6283-1897-9ADAE6D51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1589" y="4507952"/>
            <a:ext cx="12192000" cy="235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F73874-5763-01D3-BBB4-2521382C4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43954" y="3119054"/>
            <a:ext cx="2938832" cy="621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376094-E0A6-BED9-2859-21FC4244A9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514" y="3119054"/>
            <a:ext cx="1586929" cy="660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2DAB6D-72E5-135A-23A1-F53F9AE87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0800000">
            <a:off x="0" y="-636"/>
            <a:ext cx="12192000" cy="23500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19C0E-EF93-3838-1CA0-8C61C89A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571" y="2866242"/>
            <a:ext cx="7853219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12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759173-3732-3B2A-F47A-B5BC929CC5F3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23774A-C7AF-9E8D-3DFF-EDF9F9BA73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E5DCB-FF21-839A-7052-C8896CC4D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Top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625B3C-F348-954C-1D84-D19E031A1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29" y="3427493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AB679-DBEE-26E7-575E-4C3FCF62CD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7" y="3427493"/>
            <a:ext cx="6250944" cy="6531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607B6B-F4F4-92AD-B6EE-B430633752FA}"/>
              </a:ext>
            </a:extLst>
          </p:cNvPr>
          <p:cNvGrpSpPr/>
          <p:nvPr userDrawn="1"/>
        </p:nvGrpSpPr>
        <p:grpSpPr>
          <a:xfrm>
            <a:off x="-7117" y="0"/>
            <a:ext cx="12190411" cy="641656"/>
            <a:chOff x="-7117" y="0"/>
            <a:chExt cx="12190411" cy="6416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4E8C75-B620-705D-5C86-FE22C06A14B3}"/>
                </a:ext>
              </a:extLst>
            </p:cNvPr>
            <p:cNvSpPr/>
            <p:nvPr/>
          </p:nvSpPr>
          <p:spPr>
            <a:xfrm>
              <a:off x="-7117" y="0"/>
              <a:ext cx="12190411" cy="641656"/>
            </a:xfrm>
            <a:prstGeom prst="rect">
              <a:avLst/>
            </a:prstGeom>
            <a:solidFill>
              <a:srgbClr val="CDE4E6">
                <a:alpha val="534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7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8F7F11-D510-55FB-8BAF-CD5C55D24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9864" y="99629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88A1050-ACE2-0790-9DDF-6C37C359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69" y="99629"/>
              <a:ext cx="1067049" cy="4442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72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BF47AC-98DD-FFEF-C2AF-E4CDDA3B4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F9A7D-7B0E-6E28-F7A4-54BD492CD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FFE33C-E5FA-8795-8C8E-D2F4FF831BAC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FB5B7D-D59E-21AC-BF74-C2D5987D7C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DD1D1F-A68B-54E5-C653-989071BF32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E314-55BF-AF42-A321-59AA6C9D674A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8A98E-2004-A644-8FED-7E3E85BBB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6E3A251-A429-E031-4F68-B65ECE3FA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cxnSp>
        <p:nvCxnSpPr>
          <p:cNvPr id="12" name="Google Shape;85;p17">
            <a:extLst>
              <a:ext uri="{FF2B5EF4-FFF2-40B4-BE49-F238E27FC236}">
                <a16:creationId xmlns:a16="http://schemas.microsoft.com/office/drawing/2014/main" id="{353E0EC6-4178-8097-59DA-AC93FEDA17DA}"/>
              </a:ext>
            </a:extLst>
          </p:cNvPr>
          <p:cNvCxnSpPr>
            <a:cxnSpLocks/>
          </p:cNvCxnSpPr>
          <p:nvPr userDrawn="1"/>
        </p:nvCxnSpPr>
        <p:spPr>
          <a:xfrm flipV="1">
            <a:off x="3164182" y="4021790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644FF7-1951-5719-95F7-D2F811A4E707}"/>
              </a:ext>
            </a:extLst>
          </p:cNvPr>
          <p:cNvGrpSpPr/>
          <p:nvPr userDrawn="1"/>
        </p:nvGrpSpPr>
        <p:grpSpPr>
          <a:xfrm>
            <a:off x="4823832" y="5941156"/>
            <a:ext cx="3391160" cy="567220"/>
            <a:chOff x="4660917" y="4179592"/>
            <a:chExt cx="3391160" cy="567220"/>
          </a:xfrm>
        </p:grpSpPr>
        <p:cxnSp>
          <p:nvCxnSpPr>
            <p:cNvPr id="14" name="Google Shape;85;p17">
              <a:extLst>
                <a:ext uri="{FF2B5EF4-FFF2-40B4-BE49-F238E27FC236}">
                  <a16:creationId xmlns:a16="http://schemas.microsoft.com/office/drawing/2014/main" id="{C09D0C04-AEED-18E4-567E-E09C3A486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2096" y="4179592"/>
              <a:ext cx="0" cy="567220"/>
            </a:xfrm>
            <a:prstGeom prst="straightConnector1">
              <a:avLst/>
            </a:prstGeom>
            <a:noFill/>
            <a:ln w="9525" cap="flat" cmpd="sng">
              <a:solidFill>
                <a:srgbClr val="7FBDC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B4BFADD-F037-73F1-2385-A9890B2B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1530" y="4241081"/>
              <a:ext cx="2090547" cy="44239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6BAB58-F840-C195-E966-45D4092B0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0917" y="4241081"/>
              <a:ext cx="1067049" cy="444241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7785C6-4FBE-96C5-458E-D8DEBB9B8A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5516" y="2015126"/>
            <a:ext cx="9138987" cy="1287462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accent4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2254777-34F1-952C-5FC9-C2ED79DD8A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0079" y="3511942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Name -- Position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09E9EED6-A15A-5508-89DF-5D9656B13C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35949" y="4189276"/>
            <a:ext cx="2709863" cy="3603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email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40BAD5-90CE-1179-81A4-96B01DA19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7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8122-AD2F-031B-425A-FF93E2CBB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661" y="18255"/>
            <a:ext cx="10515600" cy="1325563"/>
          </a:xfrm>
        </p:spPr>
        <p:txBody>
          <a:bodyPr>
            <a:normAutofit/>
          </a:bodyPr>
          <a:lstStyle>
            <a:lvl1pPr marL="0" algn="ctr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374E-84F5-CDE5-AD18-8992F2F37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EC188-2705-1DEA-166F-16CDCAE82559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BEBA07-BC67-F8B2-9D16-33DFE803C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CEBFA-FED0-C67D-40E2-6752551DF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75" y="89989"/>
            <a:ext cx="6260558" cy="625788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38AFD3-D8DA-DA65-C394-6DBB5966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A9C5D-3F0E-7154-CE7E-405BE8217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426973-12A8-BC9C-E25B-9A0DEF1C6098}"/>
              </a:ext>
            </a:extLst>
          </p:cNvPr>
          <p:cNvSpPr/>
          <p:nvPr userDrawn="1"/>
        </p:nvSpPr>
        <p:spPr>
          <a:xfrm>
            <a:off x="1589" y="6232386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221E46-C3EC-6DDD-1AC1-60E75DAC9D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6786F2-4505-E51B-4944-DE12E26906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B22C20D-3CD4-5091-3CFD-3A91CCD15CB0}"/>
              </a:ext>
            </a:extLst>
          </p:cNvPr>
          <p:cNvCxnSpPr/>
          <p:nvPr userDrawn="1"/>
        </p:nvCxnSpPr>
        <p:spPr>
          <a:xfrm>
            <a:off x="817575" y="826614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6173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78DB-0ABA-465F-717A-0258A2A8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25" y="74121"/>
            <a:ext cx="6074292" cy="641656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79429-3F65-66B8-104B-66FA8D324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AD4F6-55A8-78F8-A29F-D23D99B5A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658452-B50B-0CD8-86F8-EDD9DBE7270A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AE44C7-D0AF-11A9-C584-DA5B94583D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8A3BE7-9E7A-F68B-1DE6-D87894078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CB5419C9-2F6A-14C5-3171-704D1DB9B991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837D03-4A52-958D-B2B9-263EE0822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288" y="1136650"/>
            <a:ext cx="9974262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>
                <a:solidFill>
                  <a:srgbClr val="184F78"/>
                </a:solidFill>
                <a:latin typeface="Helvetica Neue" panose="02000503000000020004"/>
              </a:defRPr>
            </a:lvl2pPr>
            <a:lvl3pPr>
              <a:defRPr>
                <a:solidFill>
                  <a:srgbClr val="184F78"/>
                </a:solidFill>
                <a:latin typeface="Helvetica Neue" panose="02000503000000020004"/>
              </a:defRPr>
            </a:lvl3pPr>
            <a:lvl4pPr>
              <a:defRPr>
                <a:solidFill>
                  <a:srgbClr val="184F78"/>
                </a:solidFill>
                <a:latin typeface="Helvetica Neue" panose="02000503000000020004"/>
              </a:defRPr>
            </a:lvl4pPr>
            <a:lvl5pPr marL="1828800" indent="0">
              <a:buNone/>
              <a:defRPr>
                <a:solidFill>
                  <a:srgbClr val="184F78"/>
                </a:solidFill>
                <a:latin typeface="Helvetica Neue" panose="020005030000000200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First&amp;Second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6AF9-C23B-9923-84E4-72F48D6E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E6F44-BE53-26FC-0459-B8D0C7AE3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0C582-BFEE-FBF2-1D8E-ED80F3CB1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69D68A-16C5-FD29-62E9-52E0DFCB3A1D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84586-0B29-7090-55A1-AE9E11549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C9E92F-2A87-C849-7ECF-65F7105D79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1" name="Google Shape;117;g1085632c482_0_121">
            <a:extLst>
              <a:ext uri="{FF2B5EF4-FFF2-40B4-BE49-F238E27FC236}">
                <a16:creationId xmlns:a16="http://schemas.microsoft.com/office/drawing/2014/main" id="{5AD7CD65-FA19-4B96-BFE2-D1BA90430605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9F16674-A4B3-0492-AC12-6D769F8D5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8250" y="1052513"/>
            <a:ext cx="9642475" cy="4165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0094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s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F2A1C16-7D2D-2959-3A8C-9B66D9A2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-1"/>
            <a:ext cx="5830455" cy="867484"/>
          </a:xfr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15000"/>
              </a:lnSpc>
              <a:buSzPts val="3000"/>
              <a:defRPr lang="en-US" sz="3000" b="1" kern="1200" dirty="0">
                <a:solidFill>
                  <a:srgbClr val="194F78"/>
                </a:solidFill>
                <a:latin typeface="Helvetica Neue"/>
                <a:ea typeface="Helvetica Neue"/>
                <a:cs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24609-5252-73A0-A5EB-E60CB09AE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7BC0C-495E-E11A-F9AA-CCD69E7CA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63B53F-3A08-4F17-A559-425D5391F044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9B329-57B9-66A2-FF5F-C62922F100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279AF6-D5FC-4963-4658-80B37B5712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163753F-623C-5B59-4F7D-23495F3879F9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80697B8-5F25-A32E-9B84-352B4EDC1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0275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EBB25B2-51A1-26C0-FB09-D9C49D6EC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9953" y="1098550"/>
            <a:ext cx="4389438" cy="5117794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  <a:lvl2pPr>
              <a:defRPr sz="1800">
                <a:solidFill>
                  <a:schemeClr val="tx1"/>
                </a:solidFill>
                <a:latin typeface="Helvetica Neue" panose="0200050300000002000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Column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B732-D045-96F9-A965-263BD85E2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6526"/>
            <a:ext cx="10382394" cy="685800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87416-334E-AB56-8CC1-8A2A2BB23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D9182D-97BC-BCD9-68F2-301191495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A1BB73-811C-2B4C-7DF0-A4B90619091F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8631AD-55F2-4794-4F92-F28D11CE9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1014EF-C7BC-173B-6620-3FEF6A6EE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5" name="Google Shape;117;g1085632c482_0_121">
            <a:extLst>
              <a:ext uri="{FF2B5EF4-FFF2-40B4-BE49-F238E27FC236}">
                <a16:creationId xmlns:a16="http://schemas.microsoft.com/office/drawing/2014/main" id="{EBFA0536-757E-76B3-BEC8-4D5525FBDD8B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3AD068E-AB14-5BFB-A549-6FDCBBCFA7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825" y="1176995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A31066-2540-9B60-001C-092994D94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5716" y="1143919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E794AB3-0C80-7288-2967-A704A8C7A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34656" y="1151534"/>
            <a:ext cx="3030538" cy="4965228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tx1"/>
                </a:solidFill>
                <a:latin typeface="Helvetica Neue" panose="020005030000000200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98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B7E0-AC82-799D-4EE6-A7B87F37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97" y="309418"/>
            <a:ext cx="10354685" cy="530225"/>
          </a:xfrm>
        </p:spPr>
        <p:txBody>
          <a:bodyPr anchor="b">
            <a:normAutofit/>
          </a:bodyPr>
          <a:lstStyle>
            <a:lvl1pPr>
              <a:defRPr sz="3000" b="1">
                <a:solidFill>
                  <a:srgbClr val="184F78"/>
                </a:solidFill>
                <a:latin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D6A2B-E54E-6180-8252-068429125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2815230" y="2798900"/>
            <a:ext cx="6250944" cy="65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F1057F-FA27-10CF-ED1C-4ED3A4C44D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754696" y="2798900"/>
            <a:ext cx="6250944" cy="6531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177EF5-0453-0A6B-E84D-DBA80E097CF7}"/>
              </a:ext>
            </a:extLst>
          </p:cNvPr>
          <p:cNvSpPr/>
          <p:nvPr userDrawn="1"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3880A3-9916-C145-CA62-4C334086D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12DFC3-7352-48EA-C586-7BB9F19397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cxnSp>
        <p:nvCxnSpPr>
          <p:cNvPr id="13" name="Google Shape;117;g1085632c482_0_121">
            <a:extLst>
              <a:ext uri="{FF2B5EF4-FFF2-40B4-BE49-F238E27FC236}">
                <a16:creationId xmlns:a16="http://schemas.microsoft.com/office/drawing/2014/main" id="{8AF4A6EE-A8FF-3FC8-BE18-82622EA8D5E3}"/>
              </a:ext>
            </a:extLst>
          </p:cNvPr>
          <p:cNvCxnSpPr/>
          <p:nvPr userDrawn="1"/>
        </p:nvCxnSpPr>
        <p:spPr>
          <a:xfrm>
            <a:off x="1008825" y="715777"/>
            <a:ext cx="10133100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1B9E83-72B5-D82A-51A0-FFEEEE5FA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8063" y="1163638"/>
            <a:ext cx="10133100" cy="4793817"/>
          </a:xfrm>
        </p:spPr>
        <p:txBody>
          <a:bodyPr/>
          <a:lstStyle>
            <a:lvl1pPr marL="514350" indent="-514350">
              <a:buAutoNum type="arabicPeriod"/>
              <a:defRPr>
                <a:solidFill>
                  <a:schemeClr val="tx1"/>
                </a:solidFill>
                <a:latin typeface="Helvetica Neue" panose="02000503000000020004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8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A2F9C-4593-8E70-D588-1D2F18A9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1852C-DB72-29CF-7325-C3348BC22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B4ED7-0EE6-9BC5-E388-E526C04E0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8B7A-E0C3-4DD1-9C82-68C826BCDC2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1B9F7-9F96-66D6-A507-64160F5F9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67FF2-032E-79E0-6B72-2EC69FEC7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C9CB6-09D7-4B5E-BFF3-E5DEF8684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6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lm.nih.gov/" TargetMode="Externa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03AF95-0FB7-E804-4B93-1C2E89CF5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10800000">
            <a:off x="0" y="0"/>
            <a:ext cx="12192000" cy="2350048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9B3F3BD0-9C2F-A846-72C1-D83F5C1365DB}"/>
              </a:ext>
            </a:extLst>
          </p:cNvPr>
          <p:cNvSpPr/>
          <p:nvPr/>
        </p:nvSpPr>
        <p:spPr>
          <a:xfrm>
            <a:off x="1589" y="6216344"/>
            <a:ext cx="12190411" cy="641656"/>
          </a:xfrm>
          <a:prstGeom prst="rect">
            <a:avLst/>
          </a:prstGeom>
          <a:solidFill>
            <a:srgbClr val="CDE4E6">
              <a:alpha val="534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7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D9BD32A7-BF34-0968-AA44-36FBCC47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8570" y="6315973"/>
            <a:ext cx="2090547" cy="442398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3DE45C4-45A6-0763-EFEF-823F3F76A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7" y="6323770"/>
            <a:ext cx="1067049" cy="4442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617AB2-93FD-9055-A845-8BC4F1F6B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6068"/>
            <a:ext cx="9144000" cy="2387600"/>
          </a:xfrm>
        </p:spPr>
        <p:txBody>
          <a:bodyPr>
            <a:normAutofit/>
          </a:bodyPr>
          <a:lstStyle/>
          <a:p>
            <a:pPr>
              <a:tabLst>
                <a:tab pos="169065" algn="l"/>
              </a:tabLst>
            </a:pPr>
            <a:r>
              <a:rPr lang="en-US" sz="5000" b="1" dirty="0">
                <a:solidFill>
                  <a:srgbClr val="33A7B7"/>
                </a:solidFill>
                <a:latin typeface="Arial"/>
                <a:cs typeface="Arial"/>
              </a:rPr>
              <a:t>Form A4: Medications</a:t>
            </a:r>
            <a:endParaRPr lang="en-US" sz="2500" b="1" dirty="0">
              <a:solidFill>
                <a:srgbClr val="33A7B7"/>
              </a:solidFill>
              <a:latin typeface="Arial"/>
              <a:cs typeface="Arial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08851D-CD35-916B-EFD4-14091A0C8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5759"/>
            <a:ext cx="9144000" cy="5833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SzPts val="2100"/>
            </a:pPr>
            <a:r>
              <a:rPr lang="en-US" sz="20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Presented by: Teresa Gomez-Isla Massachusetts ADRC</a:t>
            </a:r>
            <a:endParaRPr lang="en-US" sz="1800" b="1" dirty="0">
              <a:solidFill>
                <a:srgbClr val="194F78"/>
              </a:solidFill>
              <a:latin typeface="Arial"/>
              <a:ea typeface="Helvetica Neue" panose="02000503000000020004" pitchFamily="2" charset="0"/>
              <a:cs typeface="Arial"/>
              <a:sym typeface="Helvetica Neue"/>
            </a:endParaRPr>
          </a:p>
        </p:txBody>
      </p:sp>
      <p:cxnSp>
        <p:nvCxnSpPr>
          <p:cNvPr id="13" name="Google Shape;85;p17">
            <a:extLst>
              <a:ext uri="{FF2B5EF4-FFF2-40B4-BE49-F238E27FC236}">
                <a16:creationId xmlns:a16="http://schemas.microsoft.com/office/drawing/2014/main" id="{2BA5D754-7FD2-7712-97D1-3CDC93FA6470}"/>
              </a:ext>
            </a:extLst>
          </p:cNvPr>
          <p:cNvCxnSpPr>
            <a:cxnSpLocks/>
          </p:cNvCxnSpPr>
          <p:nvPr/>
        </p:nvCxnSpPr>
        <p:spPr>
          <a:xfrm>
            <a:off x="2943616" y="4891493"/>
            <a:ext cx="6300592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FB23B7D-CFF3-370F-58BC-A697AA5F5307}"/>
              </a:ext>
            </a:extLst>
          </p:cNvPr>
          <p:cNvSpPr txBox="1">
            <a:spLocks/>
          </p:cNvSpPr>
          <p:nvPr/>
        </p:nvSpPr>
        <p:spPr>
          <a:xfrm>
            <a:off x="1521912" y="4859260"/>
            <a:ext cx="9144000" cy="6416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ts val="2100"/>
            </a:pPr>
            <a:r>
              <a:rPr lang="en-US" sz="1800" b="1" dirty="0">
                <a:solidFill>
                  <a:srgbClr val="194F78"/>
                </a:solidFill>
                <a:latin typeface="Arial"/>
                <a:ea typeface="Helvetica Neue" panose="02000503000000020004" pitchFamily="2" charset="0"/>
                <a:cs typeface="Arial"/>
                <a:sym typeface="Helvetica Neue"/>
              </a:rPr>
              <a:t>May 14, 2024 – UDSv4 Virtual Clinical Training Workshop</a:t>
            </a:r>
          </a:p>
        </p:txBody>
      </p:sp>
    </p:spTree>
    <p:extLst>
      <p:ext uri="{BB962C8B-B14F-4D97-AF65-F5344CB8AC3E}">
        <p14:creationId xmlns:p14="http://schemas.microsoft.com/office/powerpoint/2010/main" val="142048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183C7D-C90A-4147-9858-2746D1E6F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27" r="1907" b="4747"/>
          <a:stretch/>
        </p:blipFill>
        <p:spPr>
          <a:xfrm>
            <a:off x="50800" y="221847"/>
            <a:ext cx="12090400" cy="587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0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E6B52-AC74-4931-9868-058FD0FE0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1" r="1809" b="4736"/>
          <a:stretch/>
        </p:blipFill>
        <p:spPr>
          <a:xfrm>
            <a:off x="110289" y="252662"/>
            <a:ext cx="11971421" cy="58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2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192306-9453-4853-B3BF-037924432FA1}"/>
              </a:ext>
            </a:extLst>
          </p:cNvPr>
          <p:cNvSpPr txBox="1"/>
          <p:nvPr/>
        </p:nvSpPr>
        <p:spPr>
          <a:xfrm>
            <a:off x="903111" y="254756"/>
            <a:ext cx="98777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0A4B7-F248-45CF-A10D-B58792A6ADA3}"/>
              </a:ext>
            </a:extLst>
          </p:cNvPr>
          <p:cNvSpPr txBox="1"/>
          <p:nvPr/>
        </p:nvSpPr>
        <p:spPr>
          <a:xfrm>
            <a:off x="903111" y="1252395"/>
            <a:ext cx="10419644" cy="384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RedCap</a:t>
            </a:r>
            <a:r>
              <a:rPr lang="en-US" sz="24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A4 form is designed with 3 options: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24242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from the top 100 list (which is all generic ingredients),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in the RXCUI for a generic ingredient,</a:t>
            </a:r>
            <a:endParaRPr lang="en-US" sz="2400" dirty="0">
              <a:solidFill>
                <a:srgbClr val="24242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in the RXCUI for a more specific brand/dosage if that's what the Center wants to capture.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242424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above will be accepted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92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15F4-1C17-BAEA-2D96-A0E04A480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3402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Thank you!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r>
              <a:rPr lang="en-US" sz="2400" dirty="0">
                <a:latin typeface="+mn-lt"/>
              </a:rPr>
              <a:t>The CTF Clinical Measures and Diagnosis Workgroup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Special thanks to: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Liana </a:t>
            </a:r>
            <a:r>
              <a:rPr lang="en-US" sz="2400" dirty="0" err="1">
                <a:latin typeface="+mn-lt"/>
              </a:rPr>
              <a:t>Apostolova</a:t>
            </a:r>
            <a:r>
              <a:rPr lang="en-US" sz="2400" dirty="0">
                <a:latin typeface="+mn-lt"/>
              </a:rPr>
              <a:t>, Jeff Burns, and the NACC team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36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4A8C0-5D42-23B8-B2B9-30A11BEBF0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>
            <a:off x="-3072565" y="3056235"/>
            <a:ext cx="6858002" cy="745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CCC547-01B0-2E2C-83A7-7B96550D04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6200000">
            <a:off x="8390232" y="3056234"/>
            <a:ext cx="6858002" cy="745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4958E4-3F19-9696-69CC-628EE46E3D69}"/>
              </a:ext>
            </a:extLst>
          </p:cNvPr>
          <p:cNvSpPr/>
          <p:nvPr/>
        </p:nvSpPr>
        <p:spPr>
          <a:xfrm>
            <a:off x="4434028" y="2141761"/>
            <a:ext cx="3323944" cy="1046418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tabLst>
                <a:tab pos="169065" algn="l"/>
              </a:tabLst>
            </a:pPr>
            <a:r>
              <a:rPr lang="en-US" sz="6000" b="1" dirty="0">
                <a:solidFill>
                  <a:srgbClr val="FDC22E"/>
                </a:solidFill>
                <a:latin typeface="Arial"/>
                <a:ea typeface="Helvetica Neue" panose="02000503000000020004" pitchFamily="2" charset="0"/>
                <a:cs typeface="Arial"/>
              </a:rPr>
              <a:t>Connect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C8D78A-FFFE-BE24-FA6F-186841938A31}"/>
              </a:ext>
            </a:extLst>
          </p:cNvPr>
          <p:cNvSpPr/>
          <p:nvPr/>
        </p:nvSpPr>
        <p:spPr>
          <a:xfrm>
            <a:off x="3906847" y="3403693"/>
            <a:ext cx="4378336" cy="608606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400" b="1" dirty="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Teresa Gomez-Isla, MD, PhD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52F3C6-1CC6-A412-CB6C-F5F1A7E2AB57}"/>
              </a:ext>
            </a:extLst>
          </p:cNvPr>
          <p:cNvSpPr/>
          <p:nvPr/>
        </p:nvSpPr>
        <p:spPr>
          <a:xfrm>
            <a:off x="4539830" y="3963936"/>
            <a:ext cx="3112349" cy="527751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121899" tIns="60949" rIns="121899" bIns="60949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buSzPts val="2100"/>
            </a:pPr>
            <a:r>
              <a:rPr lang="en-US" sz="2000" dirty="0">
                <a:solidFill>
                  <a:srgbClr val="30587D"/>
                </a:solidFill>
                <a:latin typeface="Arial"/>
                <a:ea typeface="Helvetica Neue"/>
                <a:cs typeface="Arial"/>
                <a:sym typeface="Helvetica Neue"/>
              </a:rPr>
              <a:t>tgomezisla@partners.org</a:t>
            </a:r>
          </a:p>
        </p:txBody>
      </p:sp>
      <p:cxnSp>
        <p:nvCxnSpPr>
          <p:cNvPr id="28" name="Google Shape;85;p17">
            <a:extLst>
              <a:ext uri="{FF2B5EF4-FFF2-40B4-BE49-F238E27FC236}">
                <a16:creationId xmlns:a16="http://schemas.microsoft.com/office/drawing/2014/main" id="{E2AE1054-26BE-988E-95E2-71E5F20B89CC}"/>
              </a:ext>
            </a:extLst>
          </p:cNvPr>
          <p:cNvCxnSpPr>
            <a:cxnSpLocks/>
          </p:cNvCxnSpPr>
          <p:nvPr/>
        </p:nvCxnSpPr>
        <p:spPr>
          <a:xfrm flipV="1">
            <a:off x="3263278" y="4021753"/>
            <a:ext cx="5665445" cy="19459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CEFC4DD-0A71-AA1C-235C-4FA57305F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352" y="6033486"/>
            <a:ext cx="1221263" cy="525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9D85B2-5A4D-A116-F387-43EA71BB5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41" y="6007545"/>
            <a:ext cx="2607618" cy="5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A4EE-55E9-E54C-3B18-60BDD6573FA5}"/>
              </a:ext>
            </a:extLst>
          </p:cNvPr>
          <p:cNvSpPr txBox="1">
            <a:spLocks/>
          </p:cNvSpPr>
          <p:nvPr/>
        </p:nvSpPr>
        <p:spPr>
          <a:xfrm>
            <a:off x="994583" y="1706625"/>
            <a:ext cx="9974262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Standardized collection of medication data is essential in Alzheimer disease and related dementias (ADRD) clinical research. </a:t>
            </a:r>
          </a:p>
          <a:p>
            <a:endParaRPr lang="en-US" sz="24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use of a medication coding system reduces error, misspellings, and avoids confusion of generics vs. brand names. </a:t>
            </a:r>
          </a:p>
          <a:p>
            <a:pPr marL="285750" lvl="0" indent="-285750">
              <a:buFont typeface="Wingdings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charset="2"/>
              <a:buChar char="§"/>
            </a:pPr>
            <a:r>
              <a:rPr 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  <a:r>
              <a:rPr lang="en-US" sz="2400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medication coding system </a:t>
            </a:r>
            <a:r>
              <a:rPr lang="en-US" sz="24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enables Electronic Data Capture (EDC) enhances data quality, efficient data management, and security and accessibility. </a:t>
            </a:r>
          </a:p>
        </p:txBody>
      </p:sp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Title 4">
            <a:extLst>
              <a:ext uri="{FF2B5EF4-FFF2-40B4-BE49-F238E27FC236}">
                <a16:creationId xmlns:a16="http://schemas.microsoft.com/office/drawing/2014/main" id="{E1A5B315-6A14-43F5-8997-F7B67B84FD1A}"/>
              </a:ext>
            </a:extLst>
          </p:cNvPr>
          <p:cNvSpPr txBox="1">
            <a:spLocks/>
          </p:cNvSpPr>
          <p:nvPr/>
        </p:nvSpPr>
        <p:spPr>
          <a:xfrm>
            <a:off x="349379" y="259265"/>
            <a:ext cx="11763597" cy="418248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Purpose of Form A4 – standardized medication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21873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A4EE-55E9-E54C-3B18-60BDD6573FA5}"/>
              </a:ext>
            </a:extLst>
          </p:cNvPr>
          <p:cNvSpPr txBox="1">
            <a:spLocks/>
          </p:cNvSpPr>
          <p:nvPr/>
        </p:nvSpPr>
        <p:spPr>
          <a:xfrm>
            <a:off x="690966" y="1362428"/>
            <a:ext cx="10810068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Centers were in favor of transition to electronic data capture (EDC) of medications. A few wondered if both EDC and a paper form can be available. A paper form will still be needed for in person visits where EDC may not be immediately feasible.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Centers made suggestions to update list of meds to include other commonly used meds like new anticoagulants, new antidiabetic drugs, other SSRI and dietary supplements, among others.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Centers commented on the need to specifically capture newly FDA approved AD-specific treatments, ideally on a separate form.</a:t>
            </a:r>
          </a:p>
          <a:p>
            <a:pPr marL="0" indent="0">
              <a:buNone/>
            </a:pPr>
            <a:endParaRPr lang="en-US" sz="2400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780252" y="265962"/>
            <a:ext cx="10631496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Feedback from Centers to proposed changes to Form A4 </a:t>
            </a:r>
          </a:p>
        </p:txBody>
      </p:sp>
    </p:spTree>
    <p:extLst>
      <p:ext uri="{BB962C8B-B14F-4D97-AF65-F5344CB8AC3E}">
        <p14:creationId xmlns:p14="http://schemas.microsoft.com/office/powerpoint/2010/main" val="397782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4A4EE-55E9-E54C-3B18-60BDD6573FA5}"/>
              </a:ext>
            </a:extLst>
          </p:cNvPr>
          <p:cNvSpPr txBox="1">
            <a:spLocks/>
          </p:cNvSpPr>
          <p:nvPr/>
        </p:nvSpPr>
        <p:spPr>
          <a:xfrm>
            <a:off x="690966" y="656492"/>
            <a:ext cx="10810068" cy="3657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Transition to EDC software integrated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using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RxNorm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standardized nomenclature (integrates EPIC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EDC integrated in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updated paper form should be available to collect information on meds.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separate form (A4a: AD-specific treatments) has been created to record treatments known to impact AD/ADRD biomarkers, whether received as part of clinical care or a clinical trial.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participant is receiving one of these treatments as part of their clinical care (e.g., aducanumab 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lecanemab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infusions), the treatment should be included on both A4: Medication form and A4a: AD-specific treatments.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/>
              <a:ea typeface="Helvetica Neue" panose="02000503000000020004" pitchFamily="2" charset="0"/>
              <a:cs typeface="Arial"/>
            </a:endParaRPr>
          </a:p>
        </p:txBody>
      </p:sp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Proposed changes to Form A4: Medications </a:t>
            </a:r>
          </a:p>
        </p:txBody>
      </p:sp>
    </p:spTree>
    <p:extLst>
      <p:ext uri="{BB962C8B-B14F-4D97-AF65-F5344CB8AC3E}">
        <p14:creationId xmlns:p14="http://schemas.microsoft.com/office/powerpoint/2010/main" val="264007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Instructions for Form A4: Medications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70CA2-4DEA-494E-ADA6-DB66E9989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55" t="4233" r="5477" b="12666"/>
          <a:stretch/>
        </p:blipFill>
        <p:spPr>
          <a:xfrm>
            <a:off x="856130" y="1726304"/>
            <a:ext cx="10555111" cy="4179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002401-A830-45F6-9F24-0246EC0C8926}"/>
              </a:ext>
            </a:extLst>
          </p:cNvPr>
          <p:cNvSpPr txBox="1"/>
          <p:nvPr/>
        </p:nvSpPr>
        <p:spPr>
          <a:xfrm>
            <a:off x="677270" y="864561"/>
            <a:ext cx="109128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form lists the 100 drugs most commonly reported by participants in the UDS for the years 2015-2023. The drugs are ordered alphabetically by their generic names. If applicable, one or more commercial (brand) names are listed in parentheses. </a:t>
            </a:r>
          </a:p>
        </p:txBody>
      </p:sp>
    </p:spTree>
    <p:extLst>
      <p:ext uri="{BB962C8B-B14F-4D97-AF65-F5344CB8AC3E}">
        <p14:creationId xmlns:p14="http://schemas.microsoft.com/office/powerpoint/2010/main" val="274192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96346" y="404341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Instructions for Form A4: Medications </a:t>
            </a:r>
          </a:p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C112C-AE3C-4EC1-AED2-52B93BDD6C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3" r="3583" b="2359"/>
          <a:stretch/>
        </p:blipFill>
        <p:spPr>
          <a:xfrm>
            <a:off x="780094" y="1467054"/>
            <a:ext cx="5198169" cy="4672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7FBD1-DDF0-4696-89D4-4DA17F4CF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161" y="1666309"/>
            <a:ext cx="5468745" cy="3211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5A406-4FDA-4215-B11D-59372C4CDA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55" t="86986" r="5477"/>
          <a:stretch/>
        </p:blipFill>
        <p:spPr>
          <a:xfrm>
            <a:off x="881857" y="741236"/>
            <a:ext cx="10663764" cy="7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2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87847" y="418878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Instructions for Form A4: Medications </a:t>
            </a:r>
          </a:p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35CB8-273B-4F12-8558-67BC284D4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529" y="956176"/>
            <a:ext cx="7933386" cy="51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6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85;p17">
            <a:extLst>
              <a:ext uri="{FF2B5EF4-FFF2-40B4-BE49-F238E27FC236}">
                <a16:creationId xmlns:a16="http://schemas.microsoft.com/office/drawing/2014/main" id="{6794CFF7-9F86-5F48-81B9-C2965104FDF7}"/>
              </a:ext>
            </a:extLst>
          </p:cNvPr>
          <p:cNvCxnSpPr>
            <a:cxnSpLocks/>
          </p:cNvCxnSpPr>
          <p:nvPr/>
        </p:nvCxnSpPr>
        <p:spPr>
          <a:xfrm>
            <a:off x="994583" y="718078"/>
            <a:ext cx="10249725" cy="0"/>
          </a:xfrm>
          <a:prstGeom prst="straightConnector1">
            <a:avLst/>
          </a:prstGeom>
          <a:noFill/>
          <a:ln w="9525" cap="flat" cmpd="sng">
            <a:solidFill>
              <a:srgbClr val="7FBDCA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itle 4">
            <a:extLst>
              <a:ext uri="{FF2B5EF4-FFF2-40B4-BE49-F238E27FC236}">
                <a16:creationId xmlns:a16="http://schemas.microsoft.com/office/drawing/2014/main" id="{273221FB-D30E-3912-E8AA-C53F611811D0}"/>
              </a:ext>
            </a:extLst>
          </p:cNvPr>
          <p:cNvSpPr txBox="1">
            <a:spLocks/>
          </p:cNvSpPr>
          <p:nvPr/>
        </p:nvSpPr>
        <p:spPr>
          <a:xfrm>
            <a:off x="1008824" y="238243"/>
            <a:ext cx="10249725" cy="418249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30587D"/>
                </a:solidFill>
                <a:latin typeface="Arial"/>
                <a:ea typeface="Helvetica Neue" panose="02000503000000020004" pitchFamily="2" charset="0"/>
                <a:cs typeface="Arial"/>
              </a:rPr>
              <a:t>Instructions for Form A4: Medications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1F40A-D465-4F17-9678-75D2234245D3}"/>
              </a:ext>
            </a:extLst>
          </p:cNvPr>
          <p:cNvSpPr txBox="1"/>
          <p:nvPr/>
        </p:nvSpPr>
        <p:spPr>
          <a:xfrm>
            <a:off x="994583" y="3669140"/>
            <a:ext cx="101445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a medication is not listed in Form A4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specify the generic drug or brand name and determine its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RxNorm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code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RxCUI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by using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RxNav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https://lhncbc.nlm.nih.gov/RxNav/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2DC1C3-5A99-42AF-8CB0-1FEE9B43C38D}"/>
              </a:ext>
            </a:extLst>
          </p:cNvPr>
          <p:cNvSpPr txBox="1"/>
          <p:nvPr/>
        </p:nvSpPr>
        <p:spPr>
          <a:xfrm>
            <a:off x="835610" y="1001537"/>
            <a:ext cx="101445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RxNorm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naming system for generic and branded drugs that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attempts to eliminate confusion by naming drugs in a standardized format. It contains </a:t>
            </a:r>
            <a:r>
              <a:rPr lang="en-US" sz="24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names of prescription and many over-the-counter drugs available in the U.S. </a:t>
            </a:r>
            <a:r>
              <a:rPr lang="en-US" sz="2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Developed and maintained by the </a:t>
            </a:r>
            <a:r>
              <a:rPr lang="en-US" sz="24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Library of Medicine (NLM)</a:t>
            </a:r>
            <a:r>
              <a:rPr lang="en-US" sz="2400" u="none" strike="noStrike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9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192306-9453-4853-B3BF-037924432FA1}"/>
              </a:ext>
            </a:extLst>
          </p:cNvPr>
          <p:cNvSpPr txBox="1"/>
          <p:nvPr/>
        </p:nvSpPr>
        <p:spPr>
          <a:xfrm>
            <a:off x="959556" y="604712"/>
            <a:ext cx="987777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Concept Unique Identifier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RxCUI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key component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RxNorm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Concept Unique Identifier (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RxCUI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RxCUI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unique, unambiguous identifier assigned to an individual drug entity and used to relate to all things associated with that drug.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RxCUI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used to link one entity 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RxNorm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every other entity it is related to (name, ingredient, and class). Drug names are linked to the ingredients they contain, and drug ingredients are grouped into drug classes.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957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38934ba0-d0c8-4ff1-b39d-50890708cb62">
      <Terms xmlns="http://schemas.microsoft.com/office/infopath/2007/PartnerControls"/>
    </lcf76f155ced4ddcb4097134ff3c332f>
    <SharedWithUsers xmlns="ab274330-b409-4ff8-b8ad-c1dc18cc66a1">
      <UserInfo>
        <DisplayName/>
        <AccountId xsi:nil="true"/>
        <AccountType/>
      </UserInfo>
    </SharedWithUsers>
    <MediaLengthInSeconds xmlns="38934ba0-d0c8-4ff1-b39d-50890708cb6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6" ma:contentTypeDescription="Create a new document." ma:contentTypeScope="" ma:versionID="e4851534dfbc4b7da73e124283ec1382">
  <xsd:schema xmlns:xsd="http://www.w3.org/2001/XMLSchema" xmlns:xs="http://www.w3.org/2001/XMLSchema" xmlns:p="http://schemas.microsoft.com/office/2006/metadata/properties" xmlns:ns2="38934ba0-d0c8-4ff1-b39d-50890708cb62" xmlns:ns3="ab06a5aa-8e31-4bdb-9b13-38c58a92ec8a" xmlns:ns4="ab274330-b409-4ff8-b8ad-c1dc18cc66a1" targetNamespace="http://schemas.microsoft.com/office/2006/metadata/properties" ma:root="true" ma:fieldsID="8af7f2c77bcb90cfcdf1e5a8b6f25dda" ns2:_="" ns3:_="" ns4:_="">
    <xsd:import namespace="38934ba0-d0c8-4ff1-b39d-50890708cb62"/>
    <xsd:import namespace="ab06a5aa-8e31-4bdb-9b13-38c58a92ec8a"/>
    <xsd:import namespace="ab274330-b409-4ff8-b8ad-c1dc18cc6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0846acf4-3181-4eb1-9820-99773aa5b63f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68BC51-9E32-4A3D-978E-692FBFE577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091121-B6DF-4719-B3B7-2FBA8663F2F1}">
  <ds:schemaRefs>
    <ds:schemaRef ds:uri="6347c93a-7ca0-4b32-baca-198d03ca546e"/>
    <ds:schemaRef ds:uri="7144a4fd-d089-4481-9531-eb41f1a48779"/>
    <ds:schemaRef ds:uri="ab06a5aa-8e31-4bdb-9b13-38c58a92ec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8934ba0-d0c8-4ff1-b39d-50890708cb62"/>
    <ds:schemaRef ds:uri="ab274330-b409-4ff8-b8ad-c1dc18cc66a1"/>
  </ds:schemaRefs>
</ds:datastoreItem>
</file>

<file path=customXml/itemProps3.xml><?xml version="1.0" encoding="utf-8"?>
<ds:datastoreItem xmlns:ds="http://schemas.openxmlformats.org/officeDocument/2006/customXml" ds:itemID="{1BFFD287-5028-40A9-BC01-D7914C5C4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934ba0-d0c8-4ff1-b39d-50890708cb62"/>
    <ds:schemaRef ds:uri="ab06a5aa-8e31-4bdb-9b13-38c58a92ec8a"/>
    <ds:schemaRef ds:uri="ab274330-b409-4ff8-b8ad-c1dc18cc6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686</Words>
  <Application>Microsoft Office PowerPoint</Application>
  <PresentationFormat>Widescreen</PresentationFormat>
  <Paragraphs>55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Wingdings</vt:lpstr>
      <vt:lpstr>Office Theme</vt:lpstr>
      <vt:lpstr>Form A4: Medications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The CTF Clinical Measures and Diagnosis Workgroup  Special thanks to: Liana Apostolova, Jeff Burns, and the NACC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NACC Presentation Template</dc:title>
  <dc:creator>mtrappp</dc:creator>
  <cp:lastModifiedBy>Gomez-Isla, Teresa,MD</cp:lastModifiedBy>
  <cp:revision>149</cp:revision>
  <dcterms:created xsi:type="dcterms:W3CDTF">2022-05-05T00:51:07Z</dcterms:created>
  <dcterms:modified xsi:type="dcterms:W3CDTF">2024-05-14T11:52:36Z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  <property fmtid="{D5CDD505-2E9C-101B-9397-08002B2CF9AE}" pid="3" name="MediaServiceImageTags">
    <vt:lpwstr/>
  </property>
  <property fmtid="{D5CDD505-2E9C-101B-9397-08002B2CF9AE}" pid="4" name="Order">
    <vt:r8>9505900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