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104" r:id="rId5"/>
    <p:sldId id="281" r:id="rId6"/>
    <p:sldId id="1150" r:id="rId7"/>
    <p:sldId id="1151" r:id="rId8"/>
    <p:sldId id="1152" r:id="rId9"/>
    <p:sldId id="1156" r:id="rId10"/>
    <p:sldId id="1155" r:id="rId11"/>
    <p:sldId id="1153" r:id="rId12"/>
    <p:sldId id="1154" r:id="rId13"/>
    <p:sldId id="1157" r:id="rId14"/>
    <p:sldId id="1158" r:id="rId15"/>
    <p:sldId id="268" r:id="rId16"/>
    <p:sldId id="1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87D"/>
    <a:srgbClr val="7FBDCA"/>
    <a:srgbClr val="18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/>
    <p:restoredTop sz="94607"/>
  </p:normalViewPr>
  <p:slideViewPr>
    <p:cSldViewPr snapToGrid="0">
      <p:cViewPr varScale="1">
        <p:scale>
          <a:sx n="114" d="100"/>
          <a:sy n="114" d="100"/>
        </p:scale>
        <p:origin x="25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ve, Bradley F., M.D." userId="659f39be-eadb-4222-bcba-4591e6cca8c8" providerId="ADAL" clId="{76DD4919-6807-4007-9174-FE9CD32131CA}"/>
    <pc:docChg chg="delSld modSld">
      <pc:chgData name="Boeve, Bradley F., M.D." userId="659f39be-eadb-4222-bcba-4591e6cca8c8" providerId="ADAL" clId="{76DD4919-6807-4007-9174-FE9CD32131CA}" dt="2024-05-13T15:12:22.038" v="50" actId="20577"/>
      <pc:docMkLst>
        <pc:docMk/>
      </pc:docMkLst>
      <pc:sldChg chg="modSp mod">
        <pc:chgData name="Boeve, Bradley F., M.D." userId="659f39be-eadb-4222-bcba-4591e6cca8c8" providerId="ADAL" clId="{76DD4919-6807-4007-9174-FE9CD32131CA}" dt="2024-05-13T15:10:48.752" v="38" actId="14100"/>
        <pc:sldMkLst>
          <pc:docMk/>
          <pc:sldMk cId="3258053840" sldId="1156"/>
        </pc:sldMkLst>
        <pc:spChg chg="mod">
          <ac:chgData name="Boeve, Bradley F., M.D." userId="659f39be-eadb-4222-bcba-4591e6cca8c8" providerId="ADAL" clId="{76DD4919-6807-4007-9174-FE9CD32131CA}" dt="2024-05-13T15:10:48.752" v="38" actId="14100"/>
          <ac:spMkLst>
            <pc:docMk/>
            <pc:sldMk cId="3258053840" sldId="1156"/>
            <ac:spMk id="11" creationId="{D1B0054E-6494-158A-93DA-8CA41FC4B6E8}"/>
          </ac:spMkLst>
        </pc:spChg>
      </pc:sldChg>
      <pc:sldChg chg="modSp mod">
        <pc:chgData name="Boeve, Bradley F., M.D." userId="659f39be-eadb-4222-bcba-4591e6cca8c8" providerId="ADAL" clId="{76DD4919-6807-4007-9174-FE9CD32131CA}" dt="2024-05-13T15:12:22.038" v="50" actId="20577"/>
        <pc:sldMkLst>
          <pc:docMk/>
          <pc:sldMk cId="2863594771" sldId="1157"/>
        </pc:sldMkLst>
        <pc:spChg chg="mod">
          <ac:chgData name="Boeve, Bradley F., M.D." userId="659f39be-eadb-4222-bcba-4591e6cca8c8" providerId="ADAL" clId="{76DD4919-6807-4007-9174-FE9CD32131CA}" dt="2024-05-13T15:12:22.038" v="50" actId="20577"/>
          <ac:spMkLst>
            <pc:docMk/>
            <pc:sldMk cId="2863594771" sldId="1157"/>
            <ac:spMk id="5" creationId="{83D49CF5-25CC-FC2B-9C6E-F83E02A20498}"/>
          </ac:spMkLst>
        </pc:spChg>
      </pc:sldChg>
      <pc:sldChg chg="del">
        <pc:chgData name="Boeve, Bradley F., M.D." userId="659f39be-eadb-4222-bcba-4591e6cca8c8" providerId="ADAL" clId="{76DD4919-6807-4007-9174-FE9CD32131CA}" dt="2024-05-13T13:03:53.098" v="0" actId="47"/>
        <pc:sldMkLst>
          <pc:docMk/>
          <pc:sldMk cId="252875124" sldId="11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D5FF-35A0-BC40-A6FA-F9C281ABCDD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312E-7FE0-2D48-904D-7F01C62F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862-35B8-3210-FD07-622FEC9BA6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6068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000" b="1" kern="1200" dirty="0">
                <a:solidFill>
                  <a:srgbClr val="33A7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BCEAE-B848-C841-9609-37F4A982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542"/>
            <a:ext cx="9144000" cy="12004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184F78"/>
                </a:solidFill>
                <a:latin typeface="Helvetica Neue" panose="020005030000000200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D73CA-F26D-8C56-A9B3-9A94FED57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0E2DED3A-E4EE-C205-3B58-F0A9CF7F8069}"/>
              </a:ext>
            </a:extLst>
          </p:cNvPr>
          <p:cNvCxnSpPr/>
          <p:nvPr userDrawn="1"/>
        </p:nvCxnSpPr>
        <p:spPr>
          <a:xfrm>
            <a:off x="3534000" y="4731372"/>
            <a:ext cx="5201100" cy="8925"/>
          </a:xfrm>
          <a:prstGeom prst="straightConnector1">
            <a:avLst/>
          </a:prstGeom>
          <a:noFill/>
          <a:ln w="9525" cap="flat" cmpd="sng">
            <a:solidFill>
              <a:srgbClr val="C2E0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C8AA7D-0781-C2E9-2454-23F311F67D1F}"/>
              </a:ext>
            </a:extLst>
          </p:cNvPr>
          <p:cNvSpPr/>
          <p:nvPr userDrawn="1"/>
        </p:nvSpPr>
        <p:spPr>
          <a:xfrm>
            <a:off x="4494" y="622018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92AED8-26A9-673A-0CF2-B3762E00F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46C3F-6DD8-BCCD-1D1D-FE0D240817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o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BEDE80-86B5-E0B7-AECA-CBCF0E7C4353}"/>
              </a:ext>
            </a:extLst>
          </p:cNvPr>
          <p:cNvSpPr/>
          <p:nvPr userDrawn="1"/>
        </p:nvSpPr>
        <p:spPr>
          <a:xfrm>
            <a:off x="9595400" y="6216344"/>
            <a:ext cx="2596599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A205D-5658-DC9C-0E67-C8E375A45743}"/>
              </a:ext>
            </a:extLst>
          </p:cNvPr>
          <p:cNvSpPr/>
          <p:nvPr userDrawn="1"/>
        </p:nvSpPr>
        <p:spPr>
          <a:xfrm>
            <a:off x="1590" y="6216344"/>
            <a:ext cx="1078596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B835-E15C-0CB8-A184-8F885268A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5912" y="6315973"/>
            <a:ext cx="2090547" cy="44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18EFE-E3DE-06EB-809C-1F1039D45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844AE-D18C-6672-8ADC-35C220B41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757DA-8C5C-C039-1E02-F99F4D2E1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Top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025612-E759-6BA4-5572-9BCA8E506CE8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78268-77D2-9C4F-C9B9-0AB4DF715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037A6-F03E-AF1F-C48B-C86D6FA25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64B47-03FA-4103-C8A2-5D47862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90" y="20316"/>
            <a:ext cx="7167420" cy="64165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16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4F33-189D-3533-7253-D496B235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14" y="-1"/>
            <a:ext cx="6929582" cy="9513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C0328-D7D9-7459-96BD-470A89645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4F03C-9560-6BA8-E06E-F09E9BD5D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E83069-6B8C-F7F4-849A-B938A4237E58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D4D74-DE43-95E5-78E8-DDA576C0D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12F7A-F087-DBBB-FF58-B016A84992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42A-7B03-61BD-752F-B1388348C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5451"/>
            <a:ext cx="105156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C23B-16F3-6450-867F-7C7A7E07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EDB5A7-1205-2568-A11D-110BDBF2E035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EAF62-EF41-76BC-2C74-CCA9F9C27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9DB1F-BE29-8439-586E-AA691B719A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BCE4D2-D957-344D-FDBD-15A097C756B8}"/>
              </a:ext>
            </a:extLst>
          </p:cNvPr>
          <p:cNvSpPr/>
          <p:nvPr userDrawn="1"/>
        </p:nvSpPr>
        <p:spPr>
          <a:xfrm>
            <a:off x="-1589" y="2349731"/>
            <a:ext cx="12190411" cy="2158539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9A117-BCB4-6283-1897-9ADAE6D51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73874-5763-01D3-BBB4-2521382C4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54" y="3119054"/>
            <a:ext cx="2938832" cy="621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76094-E0A6-BED9-2859-21FC4244A9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14" y="3119054"/>
            <a:ext cx="1586929" cy="660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DAB6D-72E5-135A-23A1-F53F9AE87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-636"/>
            <a:ext cx="12192000" cy="2350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19C0E-EF93-3838-1CA0-8C61C89A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71" y="2866242"/>
            <a:ext cx="7853219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1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759173-3732-3B2A-F47A-B5BC929CC5F3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3774A-C7AF-9E8D-3DFF-EDF9F9BA7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E5DCB-FF21-839A-7052-C8896CC4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op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625B3C-F348-954C-1D84-D19E031A1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29" y="3427493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B679-DBEE-26E7-575E-4C3FCF62C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7" y="3427493"/>
            <a:ext cx="6250944" cy="6531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607B6B-F4F4-92AD-B6EE-B430633752FA}"/>
              </a:ext>
            </a:extLst>
          </p:cNvPr>
          <p:cNvGrpSpPr/>
          <p:nvPr userDrawn="1"/>
        </p:nvGrpSpPr>
        <p:grpSpPr>
          <a:xfrm>
            <a:off x="-7117" y="0"/>
            <a:ext cx="12190411" cy="641656"/>
            <a:chOff x="-7117" y="0"/>
            <a:chExt cx="12190411" cy="6416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4E8C75-B620-705D-5C86-FE22C06A14B3}"/>
                </a:ext>
              </a:extLst>
            </p:cNvPr>
            <p:cNvSpPr/>
            <p:nvPr/>
          </p:nvSpPr>
          <p:spPr>
            <a:xfrm>
              <a:off x="-7117" y="0"/>
              <a:ext cx="12190411" cy="641656"/>
            </a:xfrm>
            <a:prstGeom prst="rect">
              <a:avLst/>
            </a:prstGeom>
            <a:solidFill>
              <a:srgbClr val="CDE4E6">
                <a:alpha val="534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8F7F11-D510-55FB-8BAF-CD5C55D2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9864" y="99629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8A1050-ACE2-0790-9DDF-6C37C359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" y="99629"/>
              <a:ext cx="1067049" cy="444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72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F47AC-98DD-FFEF-C2AF-E4CDDA3B4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9A7D-7B0E-6E28-F7A4-54BD492C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FE33C-E5FA-8795-8C8E-D2F4FF831BAC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B5B7D-D59E-21AC-BF74-C2D5987D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DD1D1F-A68B-54E5-C653-989071BF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E314-55BF-AF42-A321-59AA6C9D674A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A98E-2004-A644-8FED-7E3E85BB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E3A251-A429-E031-4F68-B65ECE3FA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cxnSp>
        <p:nvCxnSpPr>
          <p:cNvPr id="12" name="Google Shape;85;p17">
            <a:extLst>
              <a:ext uri="{FF2B5EF4-FFF2-40B4-BE49-F238E27FC236}">
                <a16:creationId xmlns:a16="http://schemas.microsoft.com/office/drawing/2014/main" id="{353E0EC6-4178-8097-59DA-AC93FEDA17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82" y="4021790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44FF7-1951-5719-95F7-D2F811A4E707}"/>
              </a:ext>
            </a:extLst>
          </p:cNvPr>
          <p:cNvGrpSpPr/>
          <p:nvPr userDrawn="1"/>
        </p:nvGrpSpPr>
        <p:grpSpPr>
          <a:xfrm>
            <a:off x="4823832" y="5941156"/>
            <a:ext cx="3391160" cy="567220"/>
            <a:chOff x="4660917" y="4179592"/>
            <a:chExt cx="3391160" cy="567220"/>
          </a:xfrm>
        </p:grpSpPr>
        <p:cxnSp>
          <p:nvCxnSpPr>
            <p:cNvPr id="14" name="Google Shape;85;p17">
              <a:extLst>
                <a:ext uri="{FF2B5EF4-FFF2-40B4-BE49-F238E27FC236}">
                  <a16:creationId xmlns:a16="http://schemas.microsoft.com/office/drawing/2014/main" id="{C09D0C04-AEED-18E4-567E-E09C3A4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2096" y="4179592"/>
              <a:ext cx="0" cy="567220"/>
            </a:xfrm>
            <a:prstGeom prst="straightConnector1">
              <a:avLst/>
            </a:prstGeom>
            <a:noFill/>
            <a:ln w="9525" cap="flat" cmpd="sng">
              <a:solidFill>
                <a:srgbClr val="7FBDC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4BFADD-F037-73F1-2385-A9890B2B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530" y="4241081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6BAB58-F840-C195-E966-45D4092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0917" y="4241081"/>
              <a:ext cx="1067049" cy="444241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7785C6-4FBE-96C5-458E-D8DEBB9B8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5516" y="2015126"/>
            <a:ext cx="9138987" cy="1287462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accent4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2254777-34F1-952C-5FC9-C2ED79DD8A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079" y="3511942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Name -- Position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9E9EED6-A15A-5508-89DF-5D9656B13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5949" y="4189276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40BAD5-90CE-1179-81A4-96B01DA19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8122-AD2F-031B-425A-FF93E2CBB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61" y="18255"/>
            <a:ext cx="10515600" cy="1325563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374E-84F5-CDE5-AD18-8992F2F3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C188-2705-1DEA-166F-16CDCAE82559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EBA07-BC67-F8B2-9D16-33DFE803C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BFA-FED0-C67D-40E2-6752551D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75" y="89989"/>
            <a:ext cx="6260558" cy="625788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8AFD3-D8DA-DA65-C394-6DBB5966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A9C5D-3F0E-7154-CE7E-405BE8217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426973-12A8-BC9C-E25B-9A0DEF1C6098}"/>
              </a:ext>
            </a:extLst>
          </p:cNvPr>
          <p:cNvSpPr/>
          <p:nvPr userDrawn="1"/>
        </p:nvSpPr>
        <p:spPr>
          <a:xfrm>
            <a:off x="1589" y="6232386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21E46-C3EC-6DDD-1AC1-60E75DAC9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6786F2-4505-E51B-4944-DE12E26906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B22C20D-3CD4-5091-3CFD-3A91CCD15CB0}"/>
              </a:ext>
            </a:extLst>
          </p:cNvPr>
          <p:cNvCxnSpPr/>
          <p:nvPr userDrawn="1"/>
        </p:nvCxnSpPr>
        <p:spPr>
          <a:xfrm>
            <a:off x="817575" y="826614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173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8DB-0ABA-465F-717A-0258A2A8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25" y="74121"/>
            <a:ext cx="6074292" cy="64165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79429-3F65-66B8-104B-66FA8D324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AD4F6-55A8-78F8-A29F-D23D99B5A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658452-B50B-0CD8-86F8-EDD9DBE7270A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E44C7-D0AF-11A9-C584-DA5B94583D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A3BE7-9E7A-F68B-1DE6-D87894078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CB5419C9-2F6A-14C5-3171-704D1DB9B991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837D03-4A52-958D-B2B9-263EE0822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288" y="1136650"/>
            <a:ext cx="9974262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>
                <a:solidFill>
                  <a:srgbClr val="184F78"/>
                </a:solidFill>
                <a:latin typeface="Helvetica Neue" panose="02000503000000020004"/>
              </a:defRPr>
            </a:lvl2pPr>
            <a:lvl3pPr>
              <a:defRPr>
                <a:solidFill>
                  <a:srgbClr val="184F78"/>
                </a:solidFill>
                <a:latin typeface="Helvetica Neue" panose="02000503000000020004"/>
              </a:defRPr>
            </a:lvl3pPr>
            <a:lvl4pPr>
              <a:defRPr>
                <a:solidFill>
                  <a:srgbClr val="184F78"/>
                </a:solidFill>
                <a:latin typeface="Helvetica Neue" panose="02000503000000020004"/>
              </a:defRPr>
            </a:lvl4pPr>
            <a:lvl5pPr marL="1828800" indent="0">
              <a:buNone/>
              <a:defRPr>
                <a:solidFill>
                  <a:srgbClr val="184F78"/>
                </a:solidFill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First&amp;Second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AF9-C23B-9923-84E4-72F48D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6F44-BE53-26FC-0459-B8D0C7AE3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582-BFEE-FBF2-1D8E-ED80F3CB1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9D68A-16C5-FD29-62E9-52E0DFCB3A1D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84586-0B29-7090-55A1-AE9E11549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9E92F-2A87-C849-7ECF-65F7105D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1" name="Google Shape;117;g1085632c482_0_121">
            <a:extLst>
              <a:ext uri="{FF2B5EF4-FFF2-40B4-BE49-F238E27FC236}">
                <a16:creationId xmlns:a16="http://schemas.microsoft.com/office/drawing/2014/main" id="{5AD7CD65-FA19-4B96-BFE2-D1BA90430605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16674-A4B3-0492-AC12-6D769F8D5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642475" cy="416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09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2A1C16-7D2D-2959-3A8C-9B66D9A2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24609-5252-73A0-A5EB-E60CB09A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7BC0C-495E-E11A-F9AA-CCD69E7CA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63B53F-3A08-4F17-A559-425D5391F044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9B329-57B9-66A2-FF5F-C62922F10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279AF6-D5FC-4963-4658-80B37B571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163753F-623C-5B59-4F7D-23495F3879F9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697B8-5F25-A32E-9B84-352B4EDC1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BB25B2-51A1-26C0-FB09-D9C49D6EC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9953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B732-D045-96F9-A965-263BD85E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10382394" cy="685800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87416-334E-AB56-8CC1-8A2A2BB23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9182D-97BC-BCD9-68F2-301191495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1BB73-811C-2B4C-7DF0-A4B90619091F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631AD-55F2-4794-4F92-F28D11CE9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1014EF-C7BC-173B-6620-3FEF6A6EE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EBFA0536-757E-76B3-BEC8-4D5525FBDD8B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AD068E-AB14-5BFB-A549-6FDCBBCFA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825" y="1176995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A31066-2540-9B60-001C-092994D94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5716" y="1143919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794AB3-0C80-7288-2967-A704A8C7A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4656" y="1151534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B7E0-AC82-799D-4EE6-A7B87F37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97" y="309418"/>
            <a:ext cx="10354685" cy="53022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D6A2B-E54E-6180-8252-068429125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1057F-FA27-10CF-ED1C-4ED3A4C44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177EF5-0453-0A6B-E84D-DBA80E097CF7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880A3-9916-C145-CA62-4C334086D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2DFC3-7352-48EA-C586-7BB9F1939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AF4A6EE-A8FF-3FC8-BE18-82622EA8D5E3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1B9E83-72B5-D82A-51A0-FFEEEE5FA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063" y="1163638"/>
            <a:ext cx="10133100" cy="4793817"/>
          </a:xfrm>
        </p:spPr>
        <p:txBody>
          <a:bodyPr/>
          <a:lstStyle>
            <a:lvl1pPr marL="514350" indent="-514350">
              <a:buAutoNum type="arabicPeriod"/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A2F9C-4593-8E70-D588-1D2F18A9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852C-DB72-29CF-7325-C3348BC2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4ED7-0EE6-9BC5-E388-E526C04E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8B7A-E0C3-4DD1-9C82-68C826BCDC2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B9F7-9F96-66D6-A507-64160F5F9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67FF2-032E-79E0-6B72-2EC69FEC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9CB6-09D7-4B5E-BFF3-E5DEF868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urrentprotocols.onlinelibrary.wiley.com/doi/10.1002/0471142301.ns1001s4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2178"/>
            <a:ext cx="914400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>
                <a:solidFill>
                  <a:srgbClr val="33A7B7"/>
                </a:solidFill>
                <a:latin typeface="Arial"/>
                <a:cs typeface="Arial"/>
              </a:rPr>
              <a:t>Form B3: Unified Parkinson’s Disease Rating Scale (UPDRS) – Motor Exam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5759"/>
            <a:ext cx="9144000" cy="583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Presented by</a:t>
            </a:r>
            <a:r>
              <a:rPr lang="en-US" sz="2000" b="1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: Brad Boeve, MD</a:t>
            </a: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2943616" y="4891493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1912" y="4859260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4204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D49CF5-25CC-FC2B-9C6E-F83E02A20498}"/>
              </a:ext>
            </a:extLst>
          </p:cNvPr>
          <p:cNvSpPr txBox="1">
            <a:spLocks/>
          </p:cNvSpPr>
          <p:nvPr/>
        </p:nvSpPr>
        <p:spPr>
          <a:xfrm>
            <a:off x="1526796" y="935357"/>
            <a:ext cx="9144000" cy="4987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Arial"/>
                <a:ea typeface="Helvetica Neue" panose="02000503000000020004" pitchFamily="2" charset="0"/>
                <a:cs typeface="Arial"/>
              </a:rPr>
              <a:t>Key Points – 1</a:t>
            </a:r>
          </a:p>
          <a:p>
            <a:pPr marL="0" indent="0">
              <a:buNone/>
            </a:pPr>
            <a:endParaRPr lang="en-US" sz="2400" b="1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Traditional UPDRS was used in UDSv2, dropped for UDSv3, but desired for UDSv4 to capture elements of parkinsonism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MDS-UPDRS was considered for UDSv4, but due to expense of use, copyright concerns, certification requirement, and cost of certification, the “traditional” UPDRS was viewed as the better  option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Sites can obviously use the MDS-UPDRS, and how the Form B3 UPDRS will be completed is up to the site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59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D49CF5-25CC-FC2B-9C6E-F83E02A20498}"/>
              </a:ext>
            </a:extLst>
          </p:cNvPr>
          <p:cNvSpPr txBox="1">
            <a:spLocks/>
          </p:cNvSpPr>
          <p:nvPr/>
        </p:nvSpPr>
        <p:spPr>
          <a:xfrm>
            <a:off x="1526796" y="935357"/>
            <a:ext cx="9144000" cy="4987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Arial"/>
                <a:ea typeface="Helvetica Neue" panose="02000503000000020004" pitchFamily="2" charset="0"/>
                <a:cs typeface="Arial"/>
              </a:rPr>
              <a:t>Key Points – 2 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Motor exam is expected on all ADRC participants when evaluated in-person; usually completed in &lt;5 minutes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Completion of B3 form should take &lt;2 minutes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No formal certification required, but each site should determine mechanisms for sufficient training of staff, and for promoting consistency and reliability of recorded data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50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5F4-1C17-BAEA-2D96-A0E04A4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402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936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A8C0-5D42-23B8-B2B9-30A11BEB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CC547-01B0-2E2C-83A7-7B96550D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4958E4-3F19-9696-69CC-628EE46E3D69}"/>
              </a:ext>
            </a:extLst>
          </p:cNvPr>
          <p:cNvSpPr/>
          <p:nvPr/>
        </p:nvSpPr>
        <p:spPr>
          <a:xfrm>
            <a:off x="4434028" y="2141761"/>
            <a:ext cx="3323944" cy="104641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tabLst>
                <a:tab pos="169065" algn="l"/>
              </a:tabLst>
            </a:pPr>
            <a:r>
              <a:rPr lang="en-US" sz="6000" b="1" dirty="0">
                <a:solidFill>
                  <a:srgbClr val="FDC22E"/>
                </a:solidFill>
                <a:latin typeface="Arial"/>
                <a:ea typeface="Helvetica Neue" panose="02000503000000020004" pitchFamily="2" charset="0"/>
                <a:cs typeface="Arial"/>
              </a:rPr>
              <a:t>Connect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8D78A-FFFE-BE24-FA6F-186841938A31}"/>
              </a:ext>
            </a:extLst>
          </p:cNvPr>
          <p:cNvSpPr/>
          <p:nvPr/>
        </p:nvSpPr>
        <p:spPr>
          <a:xfrm>
            <a:off x="4792310" y="3403693"/>
            <a:ext cx="2607403" cy="60860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Brad Boeve, MD</a:t>
            </a:r>
            <a:endParaRPr lang="en-US" sz="2400" b="1" dirty="0">
              <a:solidFill>
                <a:srgbClr val="30587D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2F3C6-1CC6-A412-CB6C-F5F1A7E2AB57}"/>
              </a:ext>
            </a:extLst>
          </p:cNvPr>
          <p:cNvSpPr/>
          <p:nvPr/>
        </p:nvSpPr>
        <p:spPr>
          <a:xfrm>
            <a:off x="4859629" y="3963936"/>
            <a:ext cx="2472750" cy="5277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00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bboeve@mayo.edu</a:t>
            </a:r>
            <a:endParaRPr lang="en-US" sz="2000" dirty="0">
              <a:solidFill>
                <a:srgbClr val="30587D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cxnSp>
        <p:nvCxnSpPr>
          <p:cNvPr id="28" name="Google Shape;85;p17">
            <a:extLst>
              <a:ext uri="{FF2B5EF4-FFF2-40B4-BE49-F238E27FC236}">
                <a16:creationId xmlns:a16="http://schemas.microsoft.com/office/drawing/2014/main" id="{E2AE1054-26BE-988E-95E2-71E5F20B89CC}"/>
              </a:ext>
            </a:extLst>
          </p:cNvPr>
          <p:cNvCxnSpPr>
            <a:cxnSpLocks/>
          </p:cNvCxnSpPr>
          <p:nvPr/>
        </p:nvCxnSpPr>
        <p:spPr>
          <a:xfrm flipV="1">
            <a:off x="3263278" y="4021753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EFC4DD-0A71-AA1C-235C-4FA57305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52" y="6033486"/>
            <a:ext cx="1221263" cy="52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D85B2-5A4D-A116-F387-43EA71BB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41" y="6007545"/>
            <a:ext cx="2607618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233B04-725A-115F-63DF-5C016C26702E}"/>
              </a:ext>
            </a:extLst>
          </p:cNvPr>
          <p:cNvSpPr txBox="1">
            <a:spLocks/>
          </p:cNvSpPr>
          <p:nvPr/>
        </p:nvSpPr>
        <p:spPr>
          <a:xfrm>
            <a:off x="1524000" y="801141"/>
            <a:ext cx="9144000" cy="5255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Arial"/>
                <a:ea typeface="Helvetica Neue" panose="02000503000000020004" pitchFamily="2" charset="0"/>
                <a:cs typeface="Arial"/>
              </a:rPr>
              <a:t>Purpose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determine the degree of parkinsonism on any visit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track the degree of parkinsonism over time </a:t>
            </a:r>
          </a:p>
          <a:p>
            <a:pPr marL="0" indent="0">
              <a:buNone/>
            </a:pPr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None/>
            </a:pPr>
            <a:r>
              <a:rPr lang="en-US" sz="2400" b="1">
                <a:latin typeface="Arial"/>
                <a:ea typeface="Helvetica Neue" panose="02000503000000020004" pitchFamily="2" charset="0"/>
                <a:cs typeface="Arial"/>
              </a:rPr>
              <a:t>Definition</a:t>
            </a:r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 (loosely defined for NACC purposes)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Bradykinesia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Rigidity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Tremor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Other features suggesting extrapyramidal dysfunction</a:t>
            </a:r>
          </a:p>
          <a:p>
            <a:pPr marL="0" indent="0">
              <a:buNone/>
            </a:pPr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None/>
            </a:pPr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The UPDRS is not intended to establish the presence or absence of parkinsonism per se</a:t>
            </a:r>
          </a:p>
        </p:txBody>
      </p:sp>
    </p:spTree>
    <p:extLst>
      <p:ext uri="{BB962C8B-B14F-4D97-AF65-F5344CB8AC3E}">
        <p14:creationId xmlns:p14="http://schemas.microsoft.com/office/powerpoint/2010/main" val="187174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233B04-725A-115F-63DF-5C016C26702E}"/>
              </a:ext>
            </a:extLst>
          </p:cNvPr>
          <p:cNvSpPr txBox="1">
            <a:spLocks/>
          </p:cNvSpPr>
          <p:nvPr/>
        </p:nvSpPr>
        <p:spPr>
          <a:xfrm>
            <a:off x="1526796" y="935357"/>
            <a:ext cx="9144000" cy="4987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Arial"/>
                <a:ea typeface="Helvetica Neue" panose="02000503000000020004" pitchFamily="2" charset="0"/>
                <a:cs typeface="Arial"/>
              </a:rPr>
              <a:t>Instructions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This form is to be completed by the clinician or other trained health professional</a:t>
            </a:r>
          </a:p>
          <a:p>
            <a:r>
              <a:rPr lang="en-US" sz="2400">
                <a:latin typeface="Arial"/>
                <a:ea typeface="Helvetica Neue" panose="02000503000000020004" pitchFamily="2" charset="0"/>
                <a:cs typeface="Arial"/>
              </a:rPr>
              <a:t>Clinician should record results as observed regardless of whether there are non-parkinsonian contributions or explanations for the findings</a:t>
            </a:r>
          </a:p>
          <a:p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sz="1800" b="0" i="1" u="none" strike="noStrike" baseline="0">
                <a:solidFill>
                  <a:srgbClr val="211D1E"/>
                </a:solidFill>
                <a:latin typeface="Myriad Pro"/>
              </a:rPr>
              <a:t>For additional clarification and scoring instructions, see </a:t>
            </a:r>
            <a:r>
              <a:rPr lang="en-US" sz="1800" b="1" i="0" u="none" strike="noStrike" baseline="0">
                <a:solidFill>
                  <a:srgbClr val="211D1E"/>
                </a:solidFill>
                <a:latin typeface="Myriad Pro"/>
              </a:rPr>
              <a:t>UDS Coding Guidebook </a:t>
            </a:r>
            <a:r>
              <a:rPr lang="en-US" sz="1800" b="0" i="1" u="none" strike="noStrike" baseline="0">
                <a:solidFill>
                  <a:srgbClr val="211D1E"/>
                </a:solidFill>
                <a:latin typeface="Myriad Pro"/>
              </a:rPr>
              <a:t>for </a:t>
            </a:r>
            <a:r>
              <a:rPr lang="en-US" sz="1800" b="1" i="0" u="none" strike="noStrike" baseline="0">
                <a:solidFill>
                  <a:srgbClr val="211D1E"/>
                </a:solidFill>
                <a:latin typeface="Myriad Pro"/>
              </a:rPr>
              <a:t>Form B3</a:t>
            </a:r>
            <a:r>
              <a:rPr lang="en-US" sz="1800" b="0" i="1" u="none" strike="noStrike" baseline="0">
                <a:solidFill>
                  <a:srgbClr val="211D1E"/>
                </a:solidFill>
                <a:latin typeface="Myriad Pro"/>
              </a:rPr>
              <a:t>. For video-recorded examples of administration, see Perlmutter JS. Assessment of Parkinson disease manifestations. Curr Protoc Neurosci. 2009 Oct; Chapter 10: Unit10.1. </a:t>
            </a:r>
            <a:r>
              <a:rPr lang="en-US" sz="1800" b="0" i="1" u="sng" strike="noStrike" baseline="0">
                <a:solidFill>
                  <a:srgbClr val="1F5D9F"/>
                </a:solidFill>
                <a:latin typeface="Myriad Pro"/>
              </a:rPr>
              <a:t>doi: 10.1002/0471142301.ns1001s49</a:t>
            </a:r>
            <a:r>
              <a:rPr lang="en-US" sz="1800" b="0" i="1" u="none" strike="noStrike" baseline="0">
                <a:solidFill>
                  <a:srgbClr val="211D1E"/>
                </a:solidFill>
                <a:latin typeface="Myriad Pro"/>
              </a:rPr>
              <a:t>. </a:t>
            </a:r>
            <a:endParaRPr lang="en-US" sz="2400">
              <a:latin typeface="Arial"/>
              <a:ea typeface="Helvetica Neue" panose="0200050300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20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AEA9F-1772-CB80-0430-026D213B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14" y="817061"/>
            <a:ext cx="5546528" cy="5223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FD626-C13C-6E08-05F9-6D1E898A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777" y="924303"/>
            <a:ext cx="4898752" cy="2887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3F4375-0444-412E-FBF9-54117E84F779}"/>
              </a:ext>
            </a:extLst>
          </p:cNvPr>
          <p:cNvSpPr txBox="1"/>
          <p:nvPr/>
        </p:nvSpPr>
        <p:spPr>
          <a:xfrm>
            <a:off x="6372242" y="5802892"/>
            <a:ext cx="5404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https://currentprotocols.onlinelibrary.wiley.com/doi/10.1002/0471142301.ns1001s49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39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074E7-5ACD-DF5E-18C7-5746BB54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607" y="551076"/>
            <a:ext cx="4270785" cy="61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074E7-5ACD-DF5E-18C7-5746BB549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447"/>
          <a:stretch/>
        </p:blipFill>
        <p:spPr>
          <a:xfrm>
            <a:off x="539690" y="767836"/>
            <a:ext cx="6071230" cy="3103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5A56F-F8A7-ADCA-D655-100E6165AB4D}"/>
              </a:ext>
            </a:extLst>
          </p:cNvPr>
          <p:cNvSpPr txBox="1"/>
          <p:nvPr/>
        </p:nvSpPr>
        <p:spPr>
          <a:xfrm>
            <a:off x="7253682" y="2339412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Instructions – as reviewed in previous slides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AADB6-95F3-7439-E9FB-FEC87BD1BF07}"/>
              </a:ext>
            </a:extLst>
          </p:cNvPr>
          <p:cNvSpPr txBox="1"/>
          <p:nvPr/>
        </p:nvSpPr>
        <p:spPr>
          <a:xfrm>
            <a:off x="7253682" y="170086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 and 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2B76C7-2902-21F5-8D0A-9C4373BF970F}"/>
              </a:ext>
            </a:extLst>
          </p:cNvPr>
          <p:cNvSpPr txBox="1"/>
          <p:nvPr/>
        </p:nvSpPr>
        <p:spPr>
          <a:xfrm>
            <a:off x="7230599" y="3125106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only one box per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0054E-6494-158A-93DA-8CA41FC4B6E8}"/>
              </a:ext>
            </a:extLst>
          </p:cNvPr>
          <p:cNvSpPr txBox="1"/>
          <p:nvPr/>
        </p:nvSpPr>
        <p:spPr>
          <a:xfrm>
            <a:off x="3575305" y="4885975"/>
            <a:ext cx="510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Gateway question: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if full UPDRS motor exam performed and all items are normal – all fields default to 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20122B-C154-E18A-FD78-9C167FCA6BB6}"/>
              </a:ext>
            </a:extLst>
          </p:cNvPr>
          <p:cNvCxnSpPr/>
          <p:nvPr/>
        </p:nvCxnSpPr>
        <p:spPr>
          <a:xfrm flipH="1">
            <a:off x="6076428" y="1931328"/>
            <a:ext cx="1098957" cy="268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B8C985-2656-19A4-937F-208BDB197894}"/>
              </a:ext>
            </a:extLst>
          </p:cNvPr>
          <p:cNvCxnSpPr>
            <a:cxnSpLocks/>
          </p:cNvCxnSpPr>
          <p:nvPr/>
        </p:nvCxnSpPr>
        <p:spPr>
          <a:xfrm flipH="1">
            <a:off x="6459524" y="2550253"/>
            <a:ext cx="715861" cy="236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21E155-FC09-AF07-1281-21423380A2C1}"/>
              </a:ext>
            </a:extLst>
          </p:cNvPr>
          <p:cNvCxnSpPr>
            <a:cxnSpLocks/>
          </p:cNvCxnSpPr>
          <p:nvPr/>
        </p:nvCxnSpPr>
        <p:spPr>
          <a:xfrm flipH="1">
            <a:off x="5773024" y="3288570"/>
            <a:ext cx="14023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2B194C-BC9C-51E0-555E-846D1CB56758}"/>
              </a:ext>
            </a:extLst>
          </p:cNvPr>
          <p:cNvCxnSpPr>
            <a:cxnSpLocks/>
          </p:cNvCxnSpPr>
          <p:nvPr/>
        </p:nvCxnSpPr>
        <p:spPr>
          <a:xfrm flipH="1" flipV="1">
            <a:off x="1199626" y="3906123"/>
            <a:ext cx="2312567" cy="1250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05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074E7-5ACD-DF5E-18C7-5746BB549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42" b="15653"/>
          <a:stretch/>
        </p:blipFill>
        <p:spPr>
          <a:xfrm>
            <a:off x="648796" y="1072776"/>
            <a:ext cx="5788639" cy="40696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20122B-C154-E18A-FD78-9C167FCA6BB6}"/>
              </a:ext>
            </a:extLst>
          </p:cNvPr>
          <p:cNvCxnSpPr>
            <a:cxnSpLocks/>
          </p:cNvCxnSpPr>
          <p:nvPr/>
        </p:nvCxnSpPr>
        <p:spPr>
          <a:xfrm flipH="1">
            <a:off x="4051320" y="1734720"/>
            <a:ext cx="7471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9002E9-3868-1043-64A5-AAB97C195C41}"/>
              </a:ext>
            </a:extLst>
          </p:cNvPr>
          <p:cNvCxnSpPr>
            <a:cxnSpLocks/>
          </p:cNvCxnSpPr>
          <p:nvPr/>
        </p:nvCxnSpPr>
        <p:spPr>
          <a:xfrm flipH="1">
            <a:off x="4051320" y="2516294"/>
            <a:ext cx="7471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4004C3-47D0-6554-35DF-C6F300B0E645}"/>
              </a:ext>
            </a:extLst>
          </p:cNvPr>
          <p:cNvCxnSpPr>
            <a:cxnSpLocks/>
          </p:cNvCxnSpPr>
          <p:nvPr/>
        </p:nvCxnSpPr>
        <p:spPr>
          <a:xfrm flipH="1">
            <a:off x="4056631" y="3524371"/>
            <a:ext cx="7471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69EEE0-9F35-477B-1D71-671A27F8353E}"/>
              </a:ext>
            </a:extLst>
          </p:cNvPr>
          <p:cNvCxnSpPr>
            <a:cxnSpLocks/>
          </p:cNvCxnSpPr>
          <p:nvPr/>
        </p:nvCxnSpPr>
        <p:spPr>
          <a:xfrm flipH="1">
            <a:off x="4051320" y="4297556"/>
            <a:ext cx="7471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6DE90F-5E7D-5EF7-CD14-9C06D7E5E3CE}"/>
              </a:ext>
            </a:extLst>
          </p:cNvPr>
          <p:cNvCxnSpPr>
            <a:cxnSpLocks/>
          </p:cNvCxnSpPr>
          <p:nvPr/>
        </p:nvCxnSpPr>
        <p:spPr>
          <a:xfrm flipH="1">
            <a:off x="4051320" y="5045575"/>
            <a:ext cx="7471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11129B-55B0-A19D-1BDA-67C3D74AF705}"/>
              </a:ext>
            </a:extLst>
          </p:cNvPr>
          <p:cNvSpPr txBox="1"/>
          <p:nvPr/>
        </p:nvSpPr>
        <p:spPr>
          <a:xfrm>
            <a:off x="8201026" y="1670806"/>
            <a:ext cx="339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Note how to code if any item is “untestable” (i.e., amputation, sequelae from stroke, cast due to recent limb fracture, etc.)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670F6-0EAD-52DA-BD7B-EAB77CF084D4}"/>
              </a:ext>
            </a:extLst>
          </p:cNvPr>
          <p:cNvCxnSpPr>
            <a:cxnSpLocks/>
          </p:cNvCxnSpPr>
          <p:nvPr/>
        </p:nvCxnSpPr>
        <p:spPr>
          <a:xfrm flipH="1">
            <a:off x="7273479" y="2132471"/>
            <a:ext cx="7471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59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9F3DC-291B-F03A-F5AC-9E88E09A2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4" y="645952"/>
            <a:ext cx="4022379" cy="5952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C4235-19CB-8421-719A-BCF13D8C0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64" y="645952"/>
            <a:ext cx="4002613" cy="5952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DE53B9-6C7D-76B6-42E6-6C4409F61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537" y="645952"/>
            <a:ext cx="4021857" cy="59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4AE3-F44C-2411-E783-61063E6D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6" y="16777"/>
            <a:ext cx="9144000" cy="629175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Form B3: UPDRS – Motor Exam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E53B9-6C7D-76B6-42E6-6C4409F61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54" r="192"/>
          <a:stretch/>
        </p:blipFill>
        <p:spPr>
          <a:xfrm>
            <a:off x="834671" y="1075272"/>
            <a:ext cx="6421345" cy="3832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53EB94-C46A-FB7B-4C2D-62C73A3AB786}"/>
              </a:ext>
            </a:extLst>
          </p:cNvPr>
          <p:cNvSpPr txBox="1"/>
          <p:nvPr/>
        </p:nvSpPr>
        <p:spPr>
          <a:xfrm>
            <a:off x="7773799" y="3130491"/>
            <a:ext cx="33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Note how to use 888 code if any item is “untestable”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EB2772-A693-B569-26F4-6BD7F31EE828}"/>
              </a:ext>
            </a:extLst>
          </p:cNvPr>
          <p:cNvCxnSpPr>
            <a:cxnSpLocks/>
          </p:cNvCxnSpPr>
          <p:nvPr/>
        </p:nvCxnSpPr>
        <p:spPr>
          <a:xfrm flipH="1">
            <a:off x="4045343" y="3573710"/>
            <a:ext cx="3538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5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38934ba0-d0c8-4ff1-b39d-50890708cb62">
      <Terms xmlns="http://schemas.microsoft.com/office/infopath/2007/PartnerControls"/>
    </lcf76f155ced4ddcb4097134ff3c332f>
    <SharedWithUsers xmlns="ab274330-b409-4ff8-b8ad-c1dc18cc66a1">
      <UserInfo>
        <DisplayName/>
        <AccountId xsi:nil="true"/>
        <AccountType/>
      </UserInfo>
    </SharedWithUsers>
    <MediaLengthInSeconds xmlns="38934ba0-d0c8-4ff1-b39d-50890708cb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6" ma:contentTypeDescription="Create a new document." ma:contentTypeScope="" ma:versionID="e4851534dfbc4b7da73e124283ec1382">
  <xsd:schema xmlns:xsd="http://www.w3.org/2001/XMLSchema" xmlns:xs="http://www.w3.org/2001/XMLSchema" xmlns:p="http://schemas.microsoft.com/office/2006/metadata/properties" xmlns:ns2="38934ba0-d0c8-4ff1-b39d-50890708cb62" xmlns:ns3="ab06a5aa-8e31-4bdb-9b13-38c58a92ec8a" xmlns:ns4="ab274330-b409-4ff8-b8ad-c1dc18cc66a1" targetNamespace="http://schemas.microsoft.com/office/2006/metadata/properties" ma:root="true" ma:fieldsID="8af7f2c77bcb90cfcdf1e5a8b6f25dda" ns2:_="" ns3:_="" ns4:_="">
    <xsd:import namespace="38934ba0-d0c8-4ff1-b39d-50890708cb62"/>
    <xsd:import namespace="ab06a5aa-8e31-4bdb-9b13-38c58a92ec8a"/>
    <xsd:import namespace="ab274330-b409-4ff8-b8ad-c1dc18cc6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846acf4-3181-4eb1-9820-99773aa5b63f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091121-B6DF-4719-B3B7-2FBA8663F2F1}">
  <ds:schemaRefs>
    <ds:schemaRef ds:uri="6347c93a-7ca0-4b32-baca-198d03ca546e"/>
    <ds:schemaRef ds:uri="7144a4fd-d089-4481-9531-eb41f1a48779"/>
    <ds:schemaRef ds:uri="ab06a5aa-8e31-4bdb-9b13-38c58a92ec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8934ba0-d0c8-4ff1-b39d-50890708cb62"/>
    <ds:schemaRef ds:uri="ab274330-b409-4ff8-b8ad-c1dc18cc66a1"/>
  </ds:schemaRefs>
</ds:datastoreItem>
</file>

<file path=customXml/itemProps2.xml><?xml version="1.0" encoding="utf-8"?>
<ds:datastoreItem xmlns:ds="http://schemas.openxmlformats.org/officeDocument/2006/customXml" ds:itemID="{1BFFD287-5028-40A9-BC01-D7914C5C4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4ba0-d0c8-4ff1-b39d-50890708cb62"/>
    <ds:schemaRef ds:uri="ab06a5aa-8e31-4bdb-9b13-38c58a92ec8a"/>
    <ds:schemaRef ds:uri="ab274330-b409-4ff8-b8ad-c1dc18cc6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68BC51-9E32-4A3D-978E-692FBFE5774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372f5f-8e19-4efb-8afe-8eac20a980c4}" enabled="1" method="Standard" siteId="{a25fff9c-3f63-4fb2-9a8a-d9bdd0321f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477</Words>
  <Application>Microsoft Office PowerPoint</Application>
  <PresentationFormat>Widescreen</PresentationFormat>
  <Paragraphs>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Myriad Pro</vt:lpstr>
      <vt:lpstr>Office Theme</vt:lpstr>
      <vt:lpstr>Form B3: Unified Parkinson’s Disease Rating Scale (UPDRS) – Motor Exam</vt:lpstr>
      <vt:lpstr>Form B3: UPDRS – Motor Exam</vt:lpstr>
      <vt:lpstr>Form B3: UPDRS – Motor Exam</vt:lpstr>
      <vt:lpstr>Form B3: UPDRS – Motor Exam</vt:lpstr>
      <vt:lpstr>Form B3: UPDRS – Motor Exam</vt:lpstr>
      <vt:lpstr>Form B3: UPDRS – Motor Exam</vt:lpstr>
      <vt:lpstr>Form B3: UPDRS – Motor Exam</vt:lpstr>
      <vt:lpstr>Form B3: UPDRS – Motor Exam</vt:lpstr>
      <vt:lpstr>Form B3: UPDRS – Motor Exam</vt:lpstr>
      <vt:lpstr>Form B3: UPDRS – Motor Exam</vt:lpstr>
      <vt:lpstr>Form B3: UPDRS – Motor Exam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NACC Presentation Template</dc:title>
  <dc:creator>mtrappp</dc:creator>
  <cp:lastModifiedBy>Boeve, Bradley F., M.D.</cp:lastModifiedBy>
  <cp:revision>112</cp:revision>
  <dcterms:created xsi:type="dcterms:W3CDTF">2022-05-05T00:51:07Z</dcterms:created>
  <dcterms:modified xsi:type="dcterms:W3CDTF">2024-05-13T15:12:28Z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  <property fmtid="{D5CDD505-2E9C-101B-9397-08002B2CF9AE}" pid="4" name="Order">
    <vt:r8>9505900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